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60" r:id="rId3"/>
    <p:sldId id="366" r:id="rId4"/>
    <p:sldId id="361" r:id="rId5"/>
    <p:sldId id="363" r:id="rId6"/>
    <p:sldId id="368" r:id="rId7"/>
    <p:sldId id="364" r:id="rId8"/>
    <p:sldId id="365" r:id="rId9"/>
    <p:sldId id="271" r:id="rId1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006600"/>
    <a:srgbClr val="2B5321"/>
    <a:srgbClr val="0F4D78"/>
    <a:srgbClr val="006464"/>
    <a:srgbClr val="FFFFFF"/>
    <a:srgbClr val="AF8700"/>
    <a:srgbClr val="434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3" autoAdjust="0"/>
    <p:restoredTop sz="95200" autoAdjust="0"/>
  </p:normalViewPr>
  <p:slideViewPr>
    <p:cSldViewPr>
      <p:cViewPr>
        <p:scale>
          <a:sx n="120" d="100"/>
          <a:sy n="120" d="100"/>
        </p:scale>
        <p:origin x="-13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EBA2FF-510E-0E43-AABC-EDB1F3D0E806}" type="datetimeFigureOut">
              <a:rPr lang="ru-RU"/>
              <a:pPr/>
              <a:t>17.03.2016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B6B3DD-D818-0143-885A-0E441113BDD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512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8015CE07-69D2-E042-A792-C4AF6B62D46D}" type="datetimeFigureOut">
              <a:rPr lang="de-DE"/>
              <a:pPr/>
              <a:t>17.03.2016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61AE7F9-DE8F-EC4E-86E8-13D7E9ABC74A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71991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2" descr="arrow_next.png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688" y="6191250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64921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1" descr="lights_ppt_foote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13" descr="trenner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175"/>
            <a:ext cx="9144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16" descr="arrow_back.png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6191250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7" descr="arrow_next.png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688" y="6191250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0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5868988"/>
            <a:ext cx="98266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ußzeilenplatzhalter 4"/>
          <p:cNvSpPr txBox="1">
            <a:spLocks/>
          </p:cNvSpPr>
          <p:nvPr userDrawn="1"/>
        </p:nvSpPr>
        <p:spPr>
          <a:xfrm>
            <a:off x="4629150" y="6119813"/>
            <a:ext cx="2030413" cy="64928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www.gostinfo.ru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info@gostinfo.ru </a:t>
            </a:r>
            <a:endParaRPr lang="de-DE" sz="10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09958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1" descr="lights_ppt_foote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16" descr="arrow_back.png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6191250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17" descr="arrow_next.png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688" y="6191250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3" descr="trenner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175"/>
            <a:ext cx="9144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0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5868988"/>
            <a:ext cx="98266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ußzeilenplatzhalter 4"/>
          <p:cNvSpPr txBox="1">
            <a:spLocks/>
          </p:cNvSpPr>
          <p:nvPr userDrawn="1"/>
        </p:nvSpPr>
        <p:spPr>
          <a:xfrm>
            <a:off x="4629150" y="6119813"/>
            <a:ext cx="2030413" cy="64928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www.gostinfo.ru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info@gostinfo.ru </a:t>
            </a:r>
            <a:endParaRPr lang="de-DE" sz="10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ußzeilenplatzhalter 4"/>
          <p:cNvSpPr txBox="1">
            <a:spLocks/>
          </p:cNvSpPr>
          <p:nvPr userDrawn="1"/>
        </p:nvSpPr>
        <p:spPr>
          <a:xfrm>
            <a:off x="2339975" y="6121400"/>
            <a:ext cx="2087563" cy="76358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0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90790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1" descr="lights_ppt_foote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16" descr="arrow_back.png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6191250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17" descr="arrow_next.png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688" y="6191250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3" descr="trenner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175"/>
            <a:ext cx="9144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0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5868988"/>
            <a:ext cx="98266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ußzeilenplatzhalter 4"/>
          <p:cNvSpPr txBox="1">
            <a:spLocks/>
          </p:cNvSpPr>
          <p:nvPr userDrawn="1"/>
        </p:nvSpPr>
        <p:spPr>
          <a:xfrm>
            <a:off x="4629150" y="6119813"/>
            <a:ext cx="2030413" cy="64928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www.gostinfo.ru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info@gostinfo.ru </a:t>
            </a:r>
            <a:endParaRPr lang="de-DE" sz="10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78684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1" descr="lights_ppt_foote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16" descr="arrow_back.png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6191250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17" descr="arrow_next.png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688" y="6191250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3" descr="trenner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175"/>
            <a:ext cx="9144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0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5868988"/>
            <a:ext cx="98266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ußzeilenplatzhalter 4"/>
          <p:cNvSpPr txBox="1">
            <a:spLocks/>
          </p:cNvSpPr>
          <p:nvPr userDrawn="1"/>
        </p:nvSpPr>
        <p:spPr>
          <a:xfrm>
            <a:off x="4629150" y="6119813"/>
            <a:ext cx="2030413" cy="64928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www.gostinfo.ru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info@gostinfo.ru </a:t>
            </a:r>
            <a:endParaRPr lang="de-DE" sz="10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47905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2" descr="arrow_back.png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6191250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13" descr="arrow_next.png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688" y="6191250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47576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19191"/>
                </a:solidFill>
                <a:latin typeface="DINCyr-Regular" charset="0"/>
              </a:defRPr>
            </a:lvl1pPr>
          </a:lstStyle>
          <a:p>
            <a:fld id="{0E6102E8-0EC6-3C40-88B5-99A44A3811B2}" type="datetime1">
              <a:rPr lang="de-DE"/>
              <a:pPr/>
              <a:t>17.03.2016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19191"/>
                </a:solidFill>
                <a:latin typeface="Calibri" charset="0"/>
              </a:defRPr>
            </a:lvl1pPr>
          </a:lstStyle>
          <a:p>
            <a:fld id="{05D0F0AF-88C8-0B4D-946F-5B315DC9D44D}" type="slidenum">
              <a:rPr lang="de-DE"/>
              <a:pPr/>
              <a:t>‹#›</a:t>
            </a:fld>
            <a:endParaRPr lang="de-DE"/>
          </a:p>
        </p:txBody>
      </p:sp>
      <p:pic>
        <p:nvPicPr>
          <p:cNvPr id="2053" name="Grafik 6" descr="light-001.gif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6738"/>
            <a:ext cx="9144000" cy="375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liennummernplatzhalter 5"/>
          <p:cNvSpPr txBox="1">
            <a:spLocks/>
          </p:cNvSpPr>
          <p:nvPr userDrawn="1"/>
        </p:nvSpPr>
        <p:spPr>
          <a:xfrm>
            <a:off x="7623175" y="6210300"/>
            <a:ext cx="549275" cy="4318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fld id="{BE8614C6-A851-4F4D-965D-20A5B831CCB9}" type="slidenum">
              <a:rPr lang="de-DE" sz="1400" b="1">
                <a:solidFill>
                  <a:srgbClr val="B4DCF5"/>
                </a:solidFill>
                <a:latin typeface="Calibri" charset="0"/>
              </a:rPr>
              <a:pPr eaLnBrk="1" hangingPunct="1"/>
              <a:t>‹#›</a:t>
            </a:fld>
            <a:endParaRPr lang="de-DE" sz="1400" b="1">
              <a:solidFill>
                <a:srgbClr val="B4DCF5"/>
              </a:solidFill>
              <a:latin typeface="Calibri" charset="0"/>
            </a:endParaRPr>
          </a:p>
        </p:txBody>
      </p:sp>
      <p:pic>
        <p:nvPicPr>
          <p:cNvPr id="2055" name="Grafik 11" descr="lights_ppt_footer.pn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Grafik 16" descr="arrow_back.png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6191250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Grafik 17" descr="arrow_next.png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688" y="6191250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Grafik 13" descr="trenner.pn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175"/>
            <a:ext cx="9144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Рисунок 13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5868988"/>
            <a:ext cx="98266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ußzeilenplatzhalter 4"/>
          <p:cNvSpPr txBox="1">
            <a:spLocks/>
          </p:cNvSpPr>
          <p:nvPr userDrawn="1"/>
        </p:nvSpPr>
        <p:spPr>
          <a:xfrm>
            <a:off x="4629150" y="6119813"/>
            <a:ext cx="2030413" cy="64928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www.gostinfo.ru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info@gostinfo.ru </a:t>
            </a:r>
            <a:endParaRPr lang="de-DE" sz="10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Fußzeilenplatzhalter 4"/>
          <p:cNvSpPr txBox="1">
            <a:spLocks/>
          </p:cNvSpPr>
          <p:nvPr userDrawn="1"/>
        </p:nvSpPr>
        <p:spPr>
          <a:xfrm>
            <a:off x="1835150" y="6124575"/>
            <a:ext cx="2514600" cy="763588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lang="ru-RU" sz="1000">
                <a:solidFill>
                  <a:schemeClr val="tx2"/>
                </a:solidFill>
                <a:latin typeface="DINCyr-Regular" charset="0"/>
              </a:rPr>
              <a:t>117418, Москва, Нахимовский пр-т,31, к.2 </a:t>
            </a:r>
          </a:p>
          <a:p>
            <a:pPr eaLnBrk="1" hangingPunct="1"/>
            <a:r>
              <a:rPr lang="ru-RU" sz="1000">
                <a:solidFill>
                  <a:schemeClr val="tx2"/>
                </a:solidFill>
                <a:latin typeface="DINCyr-Regular" charset="0"/>
              </a:rPr>
              <a:t>+7</a:t>
            </a:r>
            <a:r>
              <a:rPr lang="en-US" sz="1000">
                <a:solidFill>
                  <a:schemeClr val="tx2"/>
                </a:solidFill>
                <a:latin typeface="DINCyr-Regular" charset="0"/>
              </a:rPr>
              <a:t> (499) 400-30-36,</a:t>
            </a:r>
            <a:endParaRPr lang="ru-RU" sz="1000">
              <a:solidFill>
                <a:schemeClr val="tx2"/>
              </a:solidFill>
              <a:latin typeface="DINCyr-Regular" charset="0"/>
            </a:endParaRPr>
          </a:p>
          <a:p>
            <a:pPr eaLnBrk="1" hangingPunct="1"/>
            <a:r>
              <a:rPr lang="ru-RU" sz="1000">
                <a:solidFill>
                  <a:schemeClr val="tx2"/>
                </a:solidFill>
              </a:rPr>
              <a:t>+7</a:t>
            </a:r>
            <a:r>
              <a:rPr lang="en-US" sz="1000">
                <a:solidFill>
                  <a:schemeClr val="tx2"/>
                </a:solidFill>
                <a:latin typeface="DINCyr-Regular" charset="0"/>
              </a:rPr>
              <a:t> (495) 690-43-09</a:t>
            </a:r>
            <a:endParaRPr lang="de-DE" sz="1000">
              <a:solidFill>
                <a:schemeClr val="tx2"/>
              </a:solidFill>
              <a:latin typeface="DINCyr-Regular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Kelson Sans RU"/>
          <a:ea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Kelson Sans RU"/>
          <a:ea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Kelson Sans RU"/>
          <a:ea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Kelson Sans RU"/>
          <a:ea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png"/><Relationship Id="rId2" Type="http://schemas.openxmlformats.org/officeDocument/2006/relationships/image" Target="../media/image11.jpeg"/><Relationship Id="rId16" Type="http://schemas.openxmlformats.org/officeDocument/2006/relationships/image" Target="../media/image25.jpe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Grafik 6" descr="light-0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6738"/>
            <a:ext cx="9144000" cy="375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Grafik 11" descr="lights_ppt_sta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itel 7"/>
          <p:cNvSpPr>
            <a:spLocks noGrp="1"/>
          </p:cNvSpPr>
          <p:nvPr>
            <p:ph type="ctrTitle" idx="4294967295"/>
          </p:nvPr>
        </p:nvSpPr>
        <p:spPr bwMode="auto">
          <a:xfrm>
            <a:off x="467544" y="188640"/>
            <a:ext cx="820891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4450" eaLnBrk="1" hangingPunct="1"/>
            <a:r>
              <a:rPr lang="ru-RU" sz="2000" b="1" dirty="0">
                <a:solidFill>
                  <a:schemeClr val="accent1"/>
                </a:solidFill>
                <a:latin typeface="Kelson Sans RU" charset="0"/>
              </a:rPr>
              <a:t/>
            </a:r>
            <a:br>
              <a:rPr lang="ru-RU" sz="2000" b="1" dirty="0">
                <a:solidFill>
                  <a:schemeClr val="accent1"/>
                </a:solidFill>
                <a:latin typeface="Kelson Sans RU" charset="0"/>
              </a:rPr>
            </a:br>
            <a:r>
              <a:rPr lang="ru-RU" sz="3200" b="1" cap="small" dirty="0">
                <a:solidFill>
                  <a:schemeClr val="accent1"/>
                </a:solidFill>
                <a:latin typeface="Arial"/>
                <a:cs typeface="Arial"/>
              </a:rPr>
              <a:t>и</a:t>
            </a:r>
            <a:r>
              <a:rPr lang="ru-RU" sz="3200" b="1" cap="small" dirty="0" smtClean="0">
                <a:solidFill>
                  <a:schemeClr val="accent1"/>
                </a:solidFill>
                <a:latin typeface="Arial"/>
                <a:cs typeface="Arial"/>
              </a:rPr>
              <a:t>нформационное </a:t>
            </a:r>
            <a:r>
              <a:rPr lang="ru-RU" sz="3200" b="1" cap="small" dirty="0">
                <a:solidFill>
                  <a:schemeClr val="accent1"/>
                </a:solidFill>
                <a:latin typeface="Arial"/>
                <a:cs typeface="Arial"/>
              </a:rPr>
              <a:t>обеспечение российской системы </a:t>
            </a:r>
            <a:r>
              <a:rPr lang="ru-RU" sz="3200" b="1" cap="small" dirty="0" smtClean="0">
                <a:solidFill>
                  <a:schemeClr val="accent1"/>
                </a:solidFill>
                <a:latin typeface="Arial"/>
                <a:cs typeface="Arial"/>
              </a:rPr>
              <a:t>стандартизации</a:t>
            </a:r>
            <a:endParaRPr lang="ru-RU" sz="3200" b="1" cap="small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9221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0" y="3573463"/>
            <a:ext cx="25019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5732463"/>
            <a:ext cx="47577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Untertitel 8"/>
          <p:cNvSpPr txBox="1">
            <a:spLocks/>
          </p:cNvSpPr>
          <p:nvPr/>
        </p:nvSpPr>
        <p:spPr>
          <a:xfrm>
            <a:off x="5219700" y="1735138"/>
            <a:ext cx="3673475" cy="12684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555875" y="1844675"/>
            <a:ext cx="6400800" cy="1512888"/>
          </a:xfrm>
          <a:prstGeom prst="rect">
            <a:avLst/>
          </a:prstGeom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0" indent="0" algn="r" eaLnBrk="1" hangingPunct="1">
              <a:lnSpc>
                <a:spcPct val="110000"/>
              </a:lnSpc>
              <a:spcBef>
                <a:spcPct val="20000"/>
              </a:spcBef>
            </a:pPr>
            <a:r>
              <a:rPr lang="ru-RU" sz="2100" dirty="0" err="1" smtClean="0">
                <a:solidFill>
                  <a:srgbClr val="0B3A5A"/>
                </a:solidFill>
                <a:latin typeface="Arial"/>
                <a:cs typeface="Arial"/>
              </a:rPr>
              <a:t>Витушкин</a:t>
            </a:r>
            <a:r>
              <a:rPr lang="ru-RU" sz="2100" dirty="0" smtClean="0">
                <a:solidFill>
                  <a:srgbClr val="0B3A5A"/>
                </a:solidFill>
                <a:latin typeface="Arial"/>
                <a:cs typeface="Arial"/>
              </a:rPr>
              <a:t> Вячеслав Александрович</a:t>
            </a:r>
            <a:endParaRPr lang="ru-RU" sz="2100" dirty="0">
              <a:solidFill>
                <a:srgbClr val="0B3A5A"/>
              </a:solidFill>
              <a:latin typeface="Arial"/>
              <a:cs typeface="Arial"/>
            </a:endParaRPr>
          </a:p>
          <a:p>
            <a:pPr marL="0" indent="0" algn="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sz="1900" dirty="0" err="1">
                <a:solidFill>
                  <a:srgbClr val="0B3A5A"/>
                </a:solidFill>
                <a:latin typeface="Arial"/>
                <a:cs typeface="Arial"/>
              </a:rPr>
              <a:t>и.о</a:t>
            </a:r>
            <a:r>
              <a:rPr lang="ru-RU" sz="1900" dirty="0">
                <a:solidFill>
                  <a:srgbClr val="0B3A5A"/>
                </a:solidFill>
                <a:latin typeface="Arial"/>
                <a:cs typeface="Arial"/>
              </a:rPr>
              <a:t>. генерального директора </a:t>
            </a:r>
          </a:p>
          <a:p>
            <a:pPr marL="0" indent="0" algn="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sz="1900" dirty="0">
                <a:solidFill>
                  <a:srgbClr val="0B3A5A"/>
                </a:solidFill>
                <a:latin typeface="Arial"/>
                <a:cs typeface="Arial"/>
              </a:rPr>
              <a:t>ФГУП «СТАНДАРТИНФОРМ</a:t>
            </a:r>
            <a:r>
              <a:rPr lang="ru-RU" sz="1900" dirty="0" smtClean="0">
                <a:solidFill>
                  <a:srgbClr val="0B3A5A"/>
                </a:solidFill>
                <a:latin typeface="Arial"/>
                <a:cs typeface="Arial"/>
              </a:rPr>
              <a:t>»</a:t>
            </a:r>
            <a:endParaRPr lang="ru-RU" sz="1900" dirty="0">
              <a:solidFill>
                <a:srgbClr val="0B3A5A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874179"/>
              </p:ext>
            </p:extLst>
          </p:nvPr>
        </p:nvGraphicFramePr>
        <p:xfrm>
          <a:off x="755576" y="1196752"/>
          <a:ext cx="7524750" cy="3869882"/>
        </p:xfrm>
        <a:graphic>
          <a:graphicData uri="http://schemas.openxmlformats.org/drawingml/2006/table">
            <a:tbl>
              <a:tblPr/>
              <a:tblGrid>
                <a:gridCol w="1652588"/>
                <a:gridCol w="2055812"/>
                <a:gridCol w="1116013"/>
                <a:gridCol w="1476375"/>
                <a:gridCol w="1223962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Страна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" marR="6350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Издатель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" marR="6350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Период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" marR="6350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Коэффициент роста ВВП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" marR="6350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Вклад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стандартов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" marR="6350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Германия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" marR="6350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DIN</a:t>
                      </a: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 (2000)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08000" marR="635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1960 - 1996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" marR="6350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3,3 %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" marR="6350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0,9 %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" marR="6350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Франция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" marR="6350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AFNOR</a:t>
                      </a: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 (2009)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08000" marR="635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1950 – 2007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" marR="6350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3,4 %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" marR="6350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0,8 %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" marR="6350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1214438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Великобритания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" marR="6350" marT="72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Министерство промышленности и торговли Великобритании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DTI</a:t>
                      </a: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 (2005)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08000" marR="6350" marT="72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1948 - 2002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" marR="6350" marT="72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2,5 %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" marR="6350" marT="72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0,3 %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" marR="6350" marT="72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Канада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" marR="6350" marT="72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Совет по стандартам Канады (2007)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08000" marR="6350" marT="72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1981 - 2004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" marR="6350" marT="72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2,7 %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" marR="6350" marT="72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0,2 %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" marR="6350" marT="72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Австралия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" marR="6350" marT="72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Стандарты Австралии (2006)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08000" marR="6350" marT="72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1962 - 2003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" marR="6350" marT="72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3,6 %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" marR="6350" marT="72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0,8 %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" marR="6350" marT="72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251520" y="332656"/>
            <a:ext cx="8642350" cy="50378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chemeClr val="accent1"/>
                </a:solidFill>
                <a:latin typeface="Arial"/>
                <a:cs typeface="Arial"/>
              </a:rPr>
              <a:t>ВКЛАД СТАНДАРТОВ В ЭКОНОМИЧЕСКИЙ РОСТ </a:t>
            </a:r>
            <a:br>
              <a:rPr lang="ru-RU" sz="2000" b="1" dirty="0">
                <a:solidFill>
                  <a:schemeClr val="accent1"/>
                </a:solidFill>
                <a:latin typeface="Arial"/>
                <a:cs typeface="Arial"/>
              </a:rPr>
            </a:br>
            <a:endParaRPr lang="ru-RU" sz="800" b="1" dirty="0" smtClean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5157192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ru-RU" sz="1400" i="1" dirty="0" smtClean="0">
                <a:solidFill>
                  <a:srgbClr val="000000"/>
                </a:solidFill>
                <a:latin typeface="Arial"/>
                <a:cs typeface="Arial"/>
              </a:rPr>
              <a:t>Источник:</a:t>
            </a:r>
            <a:r>
              <a:rPr lang="ru-RU" sz="14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/>
                <a:cs typeface="Arial"/>
              </a:rPr>
              <a:t>Блинд</a:t>
            </a:r>
            <a:r>
              <a:rPr lang="ru-RU" sz="1400" dirty="0" smtClean="0">
                <a:solidFill>
                  <a:srgbClr val="000000"/>
                </a:solidFill>
                <a:latin typeface="Arial"/>
                <a:cs typeface="Arial"/>
              </a:rPr>
              <a:t> К., </a:t>
            </a:r>
            <a:r>
              <a:rPr lang="ru-RU" sz="1400" dirty="0" err="1" smtClean="0">
                <a:solidFill>
                  <a:srgbClr val="000000"/>
                </a:solidFill>
                <a:latin typeface="Arial"/>
                <a:cs typeface="Arial"/>
              </a:rPr>
              <a:t>Юнгмиттаг</a:t>
            </a:r>
            <a:r>
              <a:rPr lang="ru-RU" sz="1400" dirty="0" smtClean="0">
                <a:solidFill>
                  <a:srgbClr val="000000"/>
                </a:solidFill>
                <a:latin typeface="Arial"/>
                <a:cs typeface="Arial"/>
              </a:rPr>
              <a:t> А., Мангельсдорф А. Общеэкономическая эффективность стандартизации.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DIN</a:t>
            </a:r>
            <a:r>
              <a:rPr lang="ru-RU" sz="1400" dirty="0" smtClean="0">
                <a:solidFill>
                  <a:srgbClr val="000000"/>
                </a:solidFill>
                <a:latin typeface="Arial"/>
                <a:cs typeface="Arial"/>
              </a:rPr>
              <a:t>, 2010</a:t>
            </a:r>
            <a:endParaRPr lang="ru-RU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9"/>
          <p:cNvSpPr>
            <a:spLocks noChangeAspect="1" noChangeArrowheads="1"/>
          </p:cNvSpPr>
          <p:nvPr/>
        </p:nvSpPr>
        <p:spPr bwMode="gray">
          <a:xfrm>
            <a:off x="2643188" y="1857375"/>
            <a:ext cx="3722687" cy="3509963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1474788" y="1052898"/>
            <a:ext cx="6213475" cy="4978015"/>
            <a:chOff x="600" y="348"/>
            <a:chExt cx="4655" cy="4116"/>
          </a:xfrm>
        </p:grpSpPr>
        <p:sp>
          <p:nvSpPr>
            <p:cNvPr id="11269" name="Oval 9"/>
            <p:cNvSpPr>
              <a:spLocks noChangeAspect="1" noChangeArrowheads="1"/>
            </p:cNvSpPr>
            <p:nvPr/>
          </p:nvSpPr>
          <p:spPr bwMode="gray">
            <a:xfrm>
              <a:off x="1521" y="1072"/>
              <a:ext cx="2720" cy="2721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grpSp>
          <p:nvGrpSpPr>
            <p:cNvPr id="11270" name="Group 5"/>
            <p:cNvGrpSpPr>
              <a:grpSpLocks/>
            </p:cNvGrpSpPr>
            <p:nvPr/>
          </p:nvGrpSpPr>
          <p:grpSpPr bwMode="auto">
            <a:xfrm>
              <a:off x="600" y="348"/>
              <a:ext cx="4655" cy="4116"/>
              <a:chOff x="600" y="348"/>
              <a:chExt cx="4655" cy="4116"/>
            </a:xfrm>
          </p:grpSpPr>
          <p:grpSp>
            <p:nvGrpSpPr>
              <p:cNvPr id="11274" name="Group 176"/>
              <p:cNvGrpSpPr>
                <a:grpSpLocks/>
              </p:cNvGrpSpPr>
              <p:nvPr/>
            </p:nvGrpSpPr>
            <p:grpSpPr bwMode="auto">
              <a:xfrm>
                <a:off x="2543" y="348"/>
                <a:ext cx="705" cy="804"/>
                <a:chOff x="2543" y="393"/>
                <a:chExt cx="705" cy="804"/>
              </a:xfrm>
            </p:grpSpPr>
            <p:sp>
              <p:nvSpPr>
                <p:cNvPr id="142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543" y="393"/>
                  <a:ext cx="705" cy="484"/>
                </a:xfrm>
                <a:prstGeom prst="rect">
                  <a:avLst/>
                </a:prstGeom>
                <a:no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39700" h="139700" prst="divot"/>
                </a:sp3d>
                <a:extLst/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9pPr>
                </a:lstStyle>
                <a:p>
                  <a:pPr algn="ctr"/>
                  <a:r>
                    <a:rPr lang="ru-RU" sz="1600" b="1" dirty="0">
                      <a:latin typeface="Franklin Gothic Medium" charset="0"/>
                    </a:rPr>
                    <a:t>РОССИЯ </a:t>
                  </a:r>
                </a:p>
                <a:p>
                  <a:pPr algn="ctr"/>
                  <a:r>
                    <a:rPr lang="ru-RU" sz="1600" b="1" dirty="0">
                      <a:latin typeface="Franklin Gothic Medium" charset="0"/>
                    </a:rPr>
                    <a:t>31 102</a:t>
                  </a:r>
                  <a:endParaRPr lang="en-US" sz="1600" b="1" dirty="0">
                    <a:latin typeface="Franklin Gothic Medium" charset="0"/>
                  </a:endParaRPr>
                </a:p>
              </p:txBody>
            </p:sp>
            <p:grpSp>
              <p:nvGrpSpPr>
                <p:cNvPr id="11375" name="Group 79"/>
                <p:cNvGrpSpPr>
                  <a:grpSpLocks/>
                </p:cNvGrpSpPr>
                <p:nvPr/>
              </p:nvGrpSpPr>
              <p:grpSpPr bwMode="auto">
                <a:xfrm>
                  <a:off x="2709" y="890"/>
                  <a:ext cx="307" cy="307"/>
                  <a:chOff x="3389" y="1530"/>
                  <a:chExt cx="307" cy="307"/>
                </a:xfrm>
              </p:grpSpPr>
              <p:sp>
                <p:nvSpPr>
                  <p:cNvPr id="144" name="Oval 34"/>
                  <p:cNvSpPr>
                    <a:spLocks noChangeArrowheads="1"/>
                  </p:cNvSpPr>
                  <p:nvPr/>
                </p:nvSpPr>
                <p:spPr bwMode="gray">
                  <a:xfrm>
                    <a:off x="3389" y="1530"/>
                    <a:ext cx="310" cy="30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006464"/>
                    </a:solidFill>
                    <a:round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45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99" y="1607"/>
                    <a:ext cx="116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39700" h="139700" prst="divot"/>
                  </a:sp3d>
                  <a:extLst/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ru-RU" sz="1200" b="1">
                      <a:solidFill>
                        <a:schemeClr val="bg1"/>
                      </a:solidFill>
                      <a:ea typeface="+mn-ea"/>
                    </a:endParaRPr>
                  </a:p>
                </p:txBody>
              </p:sp>
            </p:grpSp>
          </p:grpSp>
          <p:grpSp>
            <p:nvGrpSpPr>
              <p:cNvPr id="11275" name="Group 186"/>
              <p:cNvGrpSpPr>
                <a:grpSpLocks/>
              </p:cNvGrpSpPr>
              <p:nvPr/>
            </p:nvGrpSpPr>
            <p:grpSpPr bwMode="auto">
              <a:xfrm>
                <a:off x="762" y="1420"/>
                <a:ext cx="1075" cy="484"/>
                <a:chOff x="1125" y="1103"/>
                <a:chExt cx="1075" cy="484"/>
              </a:xfrm>
            </p:grpSpPr>
            <p:sp>
              <p:nvSpPr>
                <p:cNvPr id="138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125" y="1103"/>
                  <a:ext cx="811" cy="484"/>
                </a:xfrm>
                <a:prstGeom prst="rect">
                  <a:avLst/>
                </a:prstGeom>
                <a:no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39700" h="139700" prst="divot"/>
                </a:sp3d>
                <a:extLst/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9pPr>
                </a:lstStyle>
                <a:p>
                  <a:pPr algn="ctr" eaLnBrk="1" hangingPunct="1"/>
                  <a:r>
                    <a:rPr lang="ru-RU" sz="1600">
                      <a:latin typeface="Kelson Sans RU" charset="0"/>
                    </a:rPr>
                    <a:t>ЯПОНИЯ</a:t>
                  </a:r>
                </a:p>
                <a:p>
                  <a:pPr algn="ctr" eaLnBrk="1" hangingPunct="1"/>
                  <a:r>
                    <a:rPr lang="ru-RU" sz="1600">
                      <a:latin typeface="Kelson Sans RU" charset="0"/>
                    </a:rPr>
                    <a:t>31 095</a:t>
                  </a:r>
                  <a:endParaRPr lang="en-US" sz="1600">
                    <a:latin typeface="Kelson Sans RU" charset="0"/>
                  </a:endParaRPr>
                </a:p>
              </p:txBody>
            </p:sp>
            <p:grpSp>
              <p:nvGrpSpPr>
                <p:cNvPr id="11367" name="Group 80"/>
                <p:cNvGrpSpPr>
                  <a:grpSpLocks/>
                </p:cNvGrpSpPr>
                <p:nvPr/>
              </p:nvGrpSpPr>
              <p:grpSpPr bwMode="auto">
                <a:xfrm>
                  <a:off x="1893" y="1218"/>
                  <a:ext cx="307" cy="307"/>
                  <a:chOff x="3389" y="1530"/>
                  <a:chExt cx="307" cy="307"/>
                </a:xfrm>
              </p:grpSpPr>
              <p:sp>
                <p:nvSpPr>
                  <p:cNvPr id="140" name="Oval 34"/>
                  <p:cNvSpPr>
                    <a:spLocks noChangeArrowheads="1"/>
                  </p:cNvSpPr>
                  <p:nvPr/>
                </p:nvSpPr>
                <p:spPr bwMode="gray">
                  <a:xfrm>
                    <a:off x="3389" y="1533"/>
                    <a:ext cx="307" cy="30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006464"/>
                    </a:solidFill>
                    <a:round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41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99" y="1607"/>
                    <a:ext cx="116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39700" h="139700" prst="divot"/>
                  </a:sp3d>
                  <a:extLst/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ru-RU" sz="1200" b="1">
                      <a:solidFill>
                        <a:schemeClr val="bg1"/>
                      </a:solidFill>
                      <a:ea typeface="+mn-ea"/>
                    </a:endParaRPr>
                  </a:p>
                </p:txBody>
              </p:sp>
            </p:grpSp>
          </p:grpSp>
          <p:grpSp>
            <p:nvGrpSpPr>
              <p:cNvPr id="11276" name="Group 185"/>
              <p:cNvGrpSpPr>
                <a:grpSpLocks/>
              </p:cNvGrpSpPr>
              <p:nvPr/>
            </p:nvGrpSpPr>
            <p:grpSpPr bwMode="auto">
              <a:xfrm>
                <a:off x="688" y="2203"/>
                <a:ext cx="934" cy="484"/>
                <a:chOff x="857" y="1704"/>
                <a:chExt cx="934" cy="484"/>
              </a:xfrm>
            </p:grpSpPr>
            <p:sp>
              <p:nvSpPr>
                <p:cNvPr id="13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857" y="1704"/>
                  <a:ext cx="640" cy="484"/>
                </a:xfrm>
                <a:prstGeom prst="rect">
                  <a:avLst/>
                </a:prstGeom>
                <a:no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39700" h="139700" prst="divot"/>
                </a:sp3d>
                <a:extLst/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9pPr>
                </a:lstStyle>
                <a:p>
                  <a:pPr algn="ctr" eaLnBrk="1" hangingPunct="1"/>
                  <a:r>
                    <a:rPr lang="ru-RU" sz="1600">
                      <a:latin typeface="Kelson Sans RU" charset="0"/>
                    </a:rPr>
                    <a:t>КИТАЙ</a:t>
                  </a:r>
                </a:p>
                <a:p>
                  <a:pPr algn="ctr" eaLnBrk="1" hangingPunct="1"/>
                  <a:r>
                    <a:rPr lang="ru-RU" sz="1600">
                      <a:latin typeface="Kelson Sans RU" charset="0"/>
                    </a:rPr>
                    <a:t>31 323</a:t>
                  </a:r>
                  <a:endParaRPr lang="en-US" sz="1600">
                    <a:latin typeface="Kelson Sans RU" charset="0"/>
                  </a:endParaRPr>
                </a:p>
              </p:txBody>
            </p:sp>
            <p:grpSp>
              <p:nvGrpSpPr>
                <p:cNvPr id="11359" name="Group 92"/>
                <p:cNvGrpSpPr>
                  <a:grpSpLocks/>
                </p:cNvGrpSpPr>
                <p:nvPr/>
              </p:nvGrpSpPr>
              <p:grpSpPr bwMode="auto">
                <a:xfrm>
                  <a:off x="1484" y="1751"/>
                  <a:ext cx="307" cy="307"/>
                  <a:chOff x="3389" y="1530"/>
                  <a:chExt cx="307" cy="307"/>
                </a:xfrm>
              </p:grpSpPr>
              <p:sp>
                <p:nvSpPr>
                  <p:cNvPr id="136" name="Oval 34"/>
                  <p:cNvSpPr>
                    <a:spLocks noChangeArrowheads="1"/>
                  </p:cNvSpPr>
                  <p:nvPr/>
                </p:nvSpPr>
                <p:spPr bwMode="gray">
                  <a:xfrm>
                    <a:off x="3389" y="1530"/>
                    <a:ext cx="307" cy="30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006464"/>
                    </a:solidFill>
                    <a:round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7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99" y="1607"/>
                    <a:ext cx="116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39700" h="139700" prst="divot"/>
                  </a:sp3d>
                  <a:extLst/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ru-RU" sz="1200" b="1">
                      <a:solidFill>
                        <a:schemeClr val="bg1"/>
                      </a:solidFill>
                      <a:ea typeface="+mn-ea"/>
                    </a:endParaRPr>
                  </a:p>
                </p:txBody>
              </p:sp>
            </p:grpSp>
          </p:grpSp>
          <p:grpSp>
            <p:nvGrpSpPr>
              <p:cNvPr id="11277" name="Group 184"/>
              <p:cNvGrpSpPr>
                <a:grpSpLocks/>
              </p:cNvGrpSpPr>
              <p:nvPr/>
            </p:nvGrpSpPr>
            <p:grpSpPr bwMode="auto">
              <a:xfrm>
                <a:off x="601" y="2889"/>
                <a:ext cx="1156" cy="503"/>
                <a:chOff x="510" y="2435"/>
                <a:chExt cx="1156" cy="503"/>
              </a:xfrm>
            </p:grpSpPr>
            <p:sp>
              <p:nvSpPr>
                <p:cNvPr id="132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510" y="2454"/>
                  <a:ext cx="860" cy="484"/>
                </a:xfrm>
                <a:prstGeom prst="rect">
                  <a:avLst/>
                </a:prstGeom>
                <a:no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39700" h="139700" prst="divot"/>
                </a:sp3d>
                <a:extLst/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9pPr>
                </a:lstStyle>
                <a:p>
                  <a:pPr algn="ctr" eaLnBrk="1" hangingPunct="1"/>
                  <a:r>
                    <a:rPr lang="ru-RU" sz="1600">
                      <a:latin typeface="Kelson Sans RU" charset="0"/>
                    </a:rPr>
                    <a:t>АВСТРИЯ</a:t>
                  </a:r>
                </a:p>
                <a:p>
                  <a:pPr algn="ctr" eaLnBrk="1" hangingPunct="1"/>
                  <a:r>
                    <a:rPr lang="ru-RU" sz="1600">
                      <a:latin typeface="Kelson Sans RU" charset="0"/>
                    </a:rPr>
                    <a:t>41 155</a:t>
                  </a:r>
                  <a:endParaRPr lang="en-US" sz="1600">
                    <a:latin typeface="Kelson Sans RU" charset="0"/>
                  </a:endParaRPr>
                </a:p>
              </p:txBody>
            </p:sp>
            <p:sp>
              <p:nvSpPr>
                <p:cNvPr id="133" name="Oval 34"/>
                <p:cNvSpPr>
                  <a:spLocks noChangeArrowheads="1"/>
                </p:cNvSpPr>
                <p:nvPr/>
              </p:nvSpPr>
              <p:spPr bwMode="gray">
                <a:xfrm>
                  <a:off x="1359" y="2435"/>
                  <a:ext cx="307" cy="305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rgbClr val="006464"/>
                  </a:solidFill>
                  <a:round/>
                  <a:headEnd/>
                  <a:tailEnd/>
                </a:ln>
                <a:effectLst>
                  <a:outerShdw blurRad="635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11278" name="Group 183"/>
              <p:cNvGrpSpPr>
                <a:grpSpLocks/>
              </p:cNvGrpSpPr>
              <p:nvPr/>
            </p:nvGrpSpPr>
            <p:grpSpPr bwMode="auto">
              <a:xfrm>
                <a:off x="1032" y="3429"/>
                <a:ext cx="1187" cy="618"/>
                <a:chOff x="715" y="3069"/>
                <a:chExt cx="1187" cy="618"/>
              </a:xfrm>
            </p:grpSpPr>
            <p:sp>
              <p:nvSpPr>
                <p:cNvPr id="128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715" y="3203"/>
                  <a:ext cx="903" cy="484"/>
                </a:xfrm>
                <a:prstGeom prst="rect">
                  <a:avLst/>
                </a:prstGeom>
                <a:no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39700" h="139700" prst="divot"/>
                </a:sp3d>
                <a:extLst/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9pPr>
                </a:lstStyle>
                <a:p>
                  <a:pPr algn="ctr" eaLnBrk="1" hangingPunct="1"/>
                  <a:r>
                    <a:rPr lang="ru-RU" sz="1600">
                      <a:latin typeface="Kelson Sans RU" charset="0"/>
                    </a:rPr>
                    <a:t>ИСПАНИЯ</a:t>
                  </a:r>
                </a:p>
                <a:p>
                  <a:pPr algn="ctr" eaLnBrk="1" hangingPunct="1"/>
                  <a:r>
                    <a:rPr lang="ru-RU" sz="1600">
                      <a:latin typeface="Kelson Sans RU" charset="0"/>
                    </a:rPr>
                    <a:t>30 472</a:t>
                  </a:r>
                  <a:endParaRPr lang="en-US" sz="1600">
                    <a:latin typeface="Kelson Sans RU" charset="0"/>
                  </a:endParaRPr>
                </a:p>
              </p:txBody>
            </p:sp>
            <p:grpSp>
              <p:nvGrpSpPr>
                <p:cNvPr id="11347" name="Group 100"/>
                <p:cNvGrpSpPr>
                  <a:grpSpLocks/>
                </p:cNvGrpSpPr>
                <p:nvPr/>
              </p:nvGrpSpPr>
              <p:grpSpPr bwMode="auto">
                <a:xfrm>
                  <a:off x="1595" y="3069"/>
                  <a:ext cx="307" cy="307"/>
                  <a:chOff x="3389" y="1530"/>
                  <a:chExt cx="307" cy="307"/>
                </a:xfrm>
              </p:grpSpPr>
              <p:sp>
                <p:nvSpPr>
                  <p:cNvPr id="130" name="Oval 34"/>
                  <p:cNvSpPr>
                    <a:spLocks noChangeArrowheads="1"/>
                  </p:cNvSpPr>
                  <p:nvPr/>
                </p:nvSpPr>
                <p:spPr bwMode="gray">
                  <a:xfrm>
                    <a:off x="3389" y="1529"/>
                    <a:ext cx="307" cy="30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006464"/>
                    </a:solidFill>
                    <a:round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1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99" y="1607"/>
                    <a:ext cx="116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39700" h="139700" prst="divot"/>
                  </a:sp3d>
                  <a:extLst/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ru-RU" sz="1200" b="1">
                      <a:solidFill>
                        <a:schemeClr val="bg1"/>
                      </a:solidFill>
                      <a:ea typeface="+mn-ea"/>
                    </a:endParaRPr>
                  </a:p>
                </p:txBody>
              </p:sp>
            </p:grpSp>
          </p:grpSp>
          <p:grpSp>
            <p:nvGrpSpPr>
              <p:cNvPr id="11279" name="Group 182"/>
              <p:cNvGrpSpPr>
                <a:grpSpLocks/>
              </p:cNvGrpSpPr>
              <p:nvPr/>
            </p:nvGrpSpPr>
            <p:grpSpPr bwMode="auto">
              <a:xfrm>
                <a:off x="2435" y="3682"/>
                <a:ext cx="894" cy="782"/>
                <a:chOff x="1933" y="3591"/>
                <a:chExt cx="894" cy="782"/>
              </a:xfrm>
            </p:grpSpPr>
            <p:sp>
              <p:nvSpPr>
                <p:cNvPr id="126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1933" y="3889"/>
                  <a:ext cx="894" cy="484"/>
                </a:xfrm>
                <a:prstGeom prst="rect">
                  <a:avLst/>
                </a:prstGeom>
                <a:no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39700" h="139700" prst="divot"/>
                </a:sp3d>
                <a:extLst/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9pPr>
                </a:lstStyle>
                <a:p>
                  <a:pPr algn="ctr" eaLnBrk="1" hangingPunct="1"/>
                  <a:r>
                    <a:rPr lang="ru-RU" sz="1600">
                      <a:latin typeface="Kelson Sans RU" charset="0"/>
                    </a:rPr>
                    <a:t>ФРАНЦИЯ</a:t>
                  </a:r>
                </a:p>
                <a:p>
                  <a:pPr algn="ctr" eaLnBrk="1" hangingPunct="1"/>
                  <a:r>
                    <a:rPr lang="ru-RU" sz="1600">
                      <a:latin typeface="Kelson Sans RU" charset="0"/>
                    </a:rPr>
                    <a:t>70 274</a:t>
                  </a:r>
                  <a:endParaRPr lang="en-US" sz="1600">
                    <a:latin typeface="Kelson Sans RU" charset="0"/>
                  </a:endParaRPr>
                </a:p>
              </p:txBody>
            </p:sp>
            <p:sp>
              <p:nvSpPr>
                <p:cNvPr id="127" name="Oval 34"/>
                <p:cNvSpPr>
                  <a:spLocks noChangeArrowheads="1"/>
                </p:cNvSpPr>
                <p:nvPr/>
              </p:nvSpPr>
              <p:spPr bwMode="gray">
                <a:xfrm>
                  <a:off x="2203" y="3591"/>
                  <a:ext cx="308" cy="307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rgbClr val="006464"/>
                  </a:solidFill>
                  <a:round/>
                  <a:headEnd/>
                  <a:tailEnd/>
                </a:ln>
                <a:effectLst>
                  <a:outerShdw blurRad="635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11280" name="Group 181"/>
              <p:cNvGrpSpPr>
                <a:grpSpLocks/>
              </p:cNvGrpSpPr>
              <p:nvPr/>
            </p:nvGrpSpPr>
            <p:grpSpPr bwMode="auto">
              <a:xfrm>
                <a:off x="3558" y="3399"/>
                <a:ext cx="1662" cy="767"/>
                <a:chOff x="3198" y="3566"/>
                <a:chExt cx="1662" cy="767"/>
              </a:xfrm>
            </p:grpSpPr>
            <p:sp>
              <p:nvSpPr>
                <p:cNvPr id="122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262" y="3849"/>
                  <a:ext cx="1598" cy="484"/>
                </a:xfrm>
                <a:prstGeom prst="rect">
                  <a:avLst/>
                </a:prstGeom>
                <a:no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39700" h="139700" prst="divot"/>
                </a:sp3d>
                <a:extLst/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9pPr>
                </a:lstStyle>
                <a:p>
                  <a:pPr algn="ctr" eaLnBrk="1" hangingPunct="1"/>
                  <a:r>
                    <a:rPr lang="ru-RU" sz="1600">
                      <a:latin typeface="Kelson Sans RU" charset="0"/>
                    </a:rPr>
                    <a:t>ВЕЛИКОБРИТАНИЯ</a:t>
                  </a:r>
                  <a:endParaRPr lang="en-US" sz="1600">
                    <a:latin typeface="Kelson Sans RU" charset="0"/>
                  </a:endParaRPr>
                </a:p>
                <a:p>
                  <a:pPr algn="ctr" eaLnBrk="1" hangingPunct="1"/>
                  <a:r>
                    <a:rPr lang="ru-RU" sz="1600">
                      <a:latin typeface="Kelson Sans RU" charset="0"/>
                    </a:rPr>
                    <a:t>59 646</a:t>
                  </a:r>
                  <a:endParaRPr lang="en-US" sz="1600">
                    <a:latin typeface="Kelson Sans RU" charset="0"/>
                  </a:endParaRPr>
                </a:p>
              </p:txBody>
            </p:sp>
            <p:grpSp>
              <p:nvGrpSpPr>
                <p:cNvPr id="11335" name="Group 116"/>
                <p:cNvGrpSpPr>
                  <a:grpSpLocks/>
                </p:cNvGrpSpPr>
                <p:nvPr/>
              </p:nvGrpSpPr>
              <p:grpSpPr bwMode="auto">
                <a:xfrm>
                  <a:off x="3198" y="3566"/>
                  <a:ext cx="307" cy="307"/>
                  <a:chOff x="3389" y="1530"/>
                  <a:chExt cx="307" cy="307"/>
                </a:xfrm>
              </p:grpSpPr>
              <p:sp>
                <p:nvSpPr>
                  <p:cNvPr id="124" name="Oval 34"/>
                  <p:cNvSpPr>
                    <a:spLocks noChangeArrowheads="1"/>
                  </p:cNvSpPr>
                  <p:nvPr/>
                </p:nvSpPr>
                <p:spPr bwMode="gray">
                  <a:xfrm>
                    <a:off x="3389" y="1530"/>
                    <a:ext cx="307" cy="30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006464"/>
                    </a:solidFill>
                    <a:round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25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99" y="1607"/>
                    <a:ext cx="116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39700" h="139700" prst="divot"/>
                  </a:sp3d>
                  <a:extLst/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ru-RU" sz="1200" b="1">
                      <a:solidFill>
                        <a:schemeClr val="bg1"/>
                      </a:solidFill>
                      <a:ea typeface="+mn-ea"/>
                    </a:endParaRPr>
                  </a:p>
                </p:txBody>
              </p:sp>
            </p:grpSp>
          </p:grpSp>
          <p:grpSp>
            <p:nvGrpSpPr>
              <p:cNvPr id="11281" name="Group 180"/>
              <p:cNvGrpSpPr>
                <a:grpSpLocks/>
              </p:cNvGrpSpPr>
              <p:nvPr/>
            </p:nvGrpSpPr>
            <p:grpSpPr bwMode="auto">
              <a:xfrm>
                <a:off x="4024" y="2867"/>
                <a:ext cx="1231" cy="644"/>
                <a:chOff x="3843" y="3064"/>
                <a:chExt cx="1231" cy="644"/>
              </a:xfrm>
            </p:grpSpPr>
            <p:sp>
              <p:nvSpPr>
                <p:cNvPr id="120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088" y="3224"/>
                  <a:ext cx="986" cy="484"/>
                </a:xfrm>
                <a:prstGeom prst="rect">
                  <a:avLst/>
                </a:prstGeom>
                <a:no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39700" h="139700" prst="divot"/>
                </a:sp3d>
                <a:extLst/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9pPr>
                </a:lstStyle>
                <a:p>
                  <a:pPr algn="ctr" eaLnBrk="1" hangingPunct="1"/>
                  <a:r>
                    <a:rPr lang="ru-RU" sz="1600">
                      <a:latin typeface="Kelson Sans RU" charset="0"/>
                    </a:rPr>
                    <a:t>ГЕРМАНИЯ</a:t>
                  </a:r>
                </a:p>
                <a:p>
                  <a:pPr algn="ctr" eaLnBrk="1" hangingPunct="1"/>
                  <a:r>
                    <a:rPr lang="ru-RU" sz="1600">
                      <a:latin typeface="Kelson Sans RU" charset="0"/>
                    </a:rPr>
                    <a:t>81 003</a:t>
                  </a:r>
                  <a:endParaRPr lang="en-US" sz="1600">
                    <a:latin typeface="Kelson Sans RU" charset="0"/>
                  </a:endParaRPr>
                </a:p>
              </p:txBody>
            </p:sp>
            <p:sp>
              <p:nvSpPr>
                <p:cNvPr id="121" name="Oval 34"/>
                <p:cNvSpPr>
                  <a:spLocks noChangeArrowheads="1"/>
                </p:cNvSpPr>
                <p:nvPr/>
              </p:nvSpPr>
              <p:spPr bwMode="gray">
                <a:xfrm>
                  <a:off x="3843" y="3064"/>
                  <a:ext cx="307" cy="310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rgbClr val="006464"/>
                  </a:solidFill>
                  <a:round/>
                  <a:headEnd/>
                  <a:tailEnd/>
                </a:ln>
                <a:effectLst>
                  <a:outerShdw blurRad="635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11282" name="Group 179"/>
              <p:cNvGrpSpPr>
                <a:grpSpLocks/>
              </p:cNvGrpSpPr>
              <p:nvPr/>
            </p:nvGrpSpPr>
            <p:grpSpPr bwMode="auto">
              <a:xfrm>
                <a:off x="4150" y="2226"/>
                <a:ext cx="841" cy="491"/>
                <a:chOff x="4103" y="2426"/>
                <a:chExt cx="841" cy="491"/>
              </a:xfrm>
            </p:grpSpPr>
            <p:sp>
              <p:nvSpPr>
                <p:cNvPr id="11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4421" y="2433"/>
                  <a:ext cx="523" cy="484"/>
                </a:xfrm>
                <a:prstGeom prst="rect">
                  <a:avLst/>
                </a:prstGeom>
                <a:no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39700" h="139700" prst="divot"/>
                </a:sp3d>
                <a:extLst/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9pPr>
                </a:lstStyle>
                <a:p>
                  <a:pPr algn="ctr" eaLnBrk="1" hangingPunct="1"/>
                  <a:r>
                    <a:rPr lang="ru-RU" sz="1600">
                      <a:latin typeface="Kelson Sans RU" charset="0"/>
                    </a:rPr>
                    <a:t>МСЭ</a:t>
                  </a:r>
                </a:p>
                <a:p>
                  <a:pPr algn="ctr" eaLnBrk="1" hangingPunct="1"/>
                  <a:r>
                    <a:rPr lang="ru-RU" sz="1600">
                      <a:latin typeface="Kelson Sans RU" charset="0"/>
                    </a:rPr>
                    <a:t>6 250</a:t>
                  </a:r>
                  <a:endParaRPr lang="en-US" sz="1600">
                    <a:latin typeface="Kelson Sans RU" charset="0"/>
                  </a:endParaRPr>
                </a:p>
              </p:txBody>
            </p:sp>
            <p:sp>
              <p:nvSpPr>
                <p:cNvPr id="119" name="Oval 34"/>
                <p:cNvSpPr>
                  <a:spLocks noChangeArrowheads="1"/>
                </p:cNvSpPr>
                <p:nvPr/>
              </p:nvSpPr>
              <p:spPr bwMode="gray">
                <a:xfrm>
                  <a:off x="4103" y="2426"/>
                  <a:ext cx="307" cy="307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rgbClr val="006464"/>
                  </a:solidFill>
                  <a:round/>
                  <a:headEnd/>
                  <a:tailEnd/>
                </a:ln>
                <a:effectLst>
                  <a:outerShdw blurRad="635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11283" name="Group 177"/>
              <p:cNvGrpSpPr>
                <a:grpSpLocks/>
              </p:cNvGrpSpPr>
              <p:nvPr/>
            </p:nvGrpSpPr>
            <p:grpSpPr bwMode="auto">
              <a:xfrm>
                <a:off x="3424" y="894"/>
                <a:ext cx="891" cy="484"/>
                <a:chOff x="3606" y="1069"/>
                <a:chExt cx="891" cy="484"/>
              </a:xfrm>
            </p:grpSpPr>
            <p:sp>
              <p:nvSpPr>
                <p:cNvPr id="11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889" y="1069"/>
                  <a:ext cx="608" cy="484"/>
                </a:xfrm>
                <a:prstGeom prst="rect">
                  <a:avLst/>
                </a:prstGeom>
                <a:no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39700" h="139700" prst="divot"/>
                </a:sp3d>
                <a:extLst/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9pPr>
                </a:lstStyle>
                <a:p>
                  <a:pPr algn="ctr" eaLnBrk="1" hangingPunct="1"/>
                  <a:r>
                    <a:rPr lang="ru-RU" sz="1600">
                      <a:latin typeface="Kelson Sans RU" charset="0"/>
                    </a:rPr>
                    <a:t>ИСО</a:t>
                  </a:r>
                </a:p>
                <a:p>
                  <a:pPr algn="ctr" eaLnBrk="1" hangingPunct="1"/>
                  <a:r>
                    <a:rPr lang="ru-RU" sz="1600">
                      <a:latin typeface="Kelson Sans RU" charset="0"/>
                    </a:rPr>
                    <a:t>36 402</a:t>
                  </a:r>
                  <a:endParaRPr lang="en-US" sz="1600">
                    <a:latin typeface="Kelson Sans RU" charset="0"/>
                  </a:endParaRPr>
                </a:p>
              </p:txBody>
            </p:sp>
            <p:grpSp>
              <p:nvGrpSpPr>
                <p:cNvPr id="11319" name="Group 132"/>
                <p:cNvGrpSpPr>
                  <a:grpSpLocks/>
                </p:cNvGrpSpPr>
                <p:nvPr/>
              </p:nvGrpSpPr>
              <p:grpSpPr bwMode="auto">
                <a:xfrm>
                  <a:off x="3606" y="1212"/>
                  <a:ext cx="307" cy="307"/>
                  <a:chOff x="3389" y="1530"/>
                  <a:chExt cx="307" cy="307"/>
                </a:xfrm>
              </p:grpSpPr>
              <p:sp>
                <p:nvSpPr>
                  <p:cNvPr id="116" name="Oval 34"/>
                  <p:cNvSpPr>
                    <a:spLocks noChangeArrowheads="1"/>
                  </p:cNvSpPr>
                  <p:nvPr/>
                </p:nvSpPr>
                <p:spPr bwMode="gray">
                  <a:xfrm>
                    <a:off x="3388" y="1530"/>
                    <a:ext cx="307" cy="30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006464"/>
                    </a:solidFill>
                    <a:round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17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99" y="1607"/>
                    <a:ext cx="116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39700" h="139700" prst="divot"/>
                  </a:sp3d>
                  <a:extLst/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ru-RU" sz="1200" b="1">
                      <a:solidFill>
                        <a:schemeClr val="bg1"/>
                      </a:solidFill>
                      <a:ea typeface="+mn-ea"/>
                    </a:endParaRPr>
                  </a:p>
                </p:txBody>
              </p:sp>
            </p:grpSp>
          </p:grpSp>
          <p:grpSp>
            <p:nvGrpSpPr>
              <p:cNvPr id="11284" name="Group 178"/>
              <p:cNvGrpSpPr>
                <a:grpSpLocks/>
              </p:cNvGrpSpPr>
              <p:nvPr/>
            </p:nvGrpSpPr>
            <p:grpSpPr bwMode="auto">
              <a:xfrm>
                <a:off x="3960" y="1523"/>
                <a:ext cx="912" cy="484"/>
                <a:chOff x="3997" y="1707"/>
                <a:chExt cx="912" cy="484"/>
              </a:xfrm>
            </p:grpSpPr>
            <p:sp>
              <p:nvSpPr>
                <p:cNvPr id="11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301" y="1707"/>
                  <a:ext cx="608" cy="484"/>
                </a:xfrm>
                <a:prstGeom prst="rect">
                  <a:avLst/>
                </a:prstGeom>
                <a:no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39700" h="139700" prst="divot"/>
                </a:sp3d>
                <a:extLst/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9pPr>
                </a:lstStyle>
                <a:p>
                  <a:pPr algn="ctr" eaLnBrk="1" hangingPunct="1"/>
                  <a:r>
                    <a:rPr lang="ru-RU" sz="1600">
                      <a:latin typeface="Kelson Sans RU" charset="0"/>
                    </a:rPr>
                    <a:t>МЭК</a:t>
                  </a:r>
                </a:p>
                <a:p>
                  <a:pPr algn="ctr" eaLnBrk="1" hangingPunct="1"/>
                  <a:r>
                    <a:rPr lang="ru-RU" sz="1600">
                      <a:latin typeface="Kelson Sans RU" charset="0"/>
                    </a:rPr>
                    <a:t>16 595</a:t>
                  </a:r>
                  <a:endParaRPr lang="en-US" sz="1600">
                    <a:latin typeface="Kelson Sans RU" charset="0"/>
                  </a:endParaRPr>
                </a:p>
              </p:txBody>
            </p:sp>
            <p:grpSp>
              <p:nvGrpSpPr>
                <p:cNvPr id="11311" name="Group 136"/>
                <p:cNvGrpSpPr>
                  <a:grpSpLocks/>
                </p:cNvGrpSpPr>
                <p:nvPr/>
              </p:nvGrpSpPr>
              <p:grpSpPr bwMode="auto">
                <a:xfrm>
                  <a:off x="3997" y="1739"/>
                  <a:ext cx="307" cy="307"/>
                  <a:chOff x="3389" y="1530"/>
                  <a:chExt cx="307" cy="307"/>
                </a:xfrm>
              </p:grpSpPr>
              <p:sp>
                <p:nvSpPr>
                  <p:cNvPr id="112" name="Oval 34"/>
                  <p:cNvSpPr>
                    <a:spLocks noChangeArrowheads="1"/>
                  </p:cNvSpPr>
                  <p:nvPr/>
                </p:nvSpPr>
                <p:spPr bwMode="gray">
                  <a:xfrm>
                    <a:off x="3389" y="1524"/>
                    <a:ext cx="307" cy="30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006464"/>
                    </a:solidFill>
                    <a:round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13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99" y="1607"/>
                    <a:ext cx="116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39700" h="139700" prst="divot"/>
                  </a:sp3d>
                  <a:extLst/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ru-RU" sz="1200" b="1">
                      <a:solidFill>
                        <a:schemeClr val="bg1"/>
                      </a:solidFill>
                      <a:ea typeface="+mn-ea"/>
                    </a:endParaRPr>
                  </a:p>
                </p:txBody>
              </p:sp>
            </p:grpSp>
          </p:grpSp>
          <p:grpSp>
            <p:nvGrpSpPr>
              <p:cNvPr id="11285" name="Group 145"/>
              <p:cNvGrpSpPr>
                <a:grpSpLocks/>
              </p:cNvGrpSpPr>
              <p:nvPr/>
            </p:nvGrpSpPr>
            <p:grpSpPr bwMode="auto">
              <a:xfrm>
                <a:off x="1837" y="1361"/>
                <a:ext cx="2114" cy="2114"/>
                <a:chOff x="3609" y="1832"/>
                <a:chExt cx="2114" cy="2114"/>
              </a:xfrm>
            </p:grpSpPr>
            <p:sp>
              <p:nvSpPr>
                <p:cNvPr id="101" name="Oval 146"/>
                <p:cNvSpPr>
                  <a:spLocks noChangeArrowheads="1"/>
                </p:cNvSpPr>
                <p:nvPr/>
              </p:nvSpPr>
              <p:spPr bwMode="auto">
                <a:xfrm>
                  <a:off x="3744" y="1976"/>
                  <a:ext cx="1817" cy="1813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r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02" name="Oval 10"/>
                <p:cNvSpPr>
                  <a:spLocks noChangeArrowheads="1"/>
                </p:cNvSpPr>
                <p:nvPr/>
              </p:nvSpPr>
              <p:spPr bwMode="gray">
                <a:xfrm>
                  <a:off x="3615" y="1832"/>
                  <a:ext cx="2110" cy="210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chemeClr val="hlink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ea typeface="+mn-ea"/>
                  </a:endParaRPr>
                </a:p>
              </p:txBody>
            </p:sp>
            <p:sp>
              <p:nvSpPr>
                <p:cNvPr id="103" name="Oval 11"/>
                <p:cNvSpPr>
                  <a:spLocks noChangeAspect="1" noChangeArrowheads="1"/>
                </p:cNvSpPr>
                <p:nvPr/>
              </p:nvSpPr>
              <p:spPr bwMode="gray">
                <a:xfrm>
                  <a:off x="3609" y="1839"/>
                  <a:ext cx="2109" cy="210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>
                  <a:outerShdw blurRad="635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defRPr/>
                  </a:pPr>
                  <a:endParaRPr lang="ru-RU" altLang="ru-RU" smtClean="0">
                    <a:ea typeface="+mn-ea"/>
                  </a:endParaRPr>
                </a:p>
              </p:txBody>
            </p:sp>
            <p:grpSp>
              <p:nvGrpSpPr>
                <p:cNvPr id="11302" name="Group 151"/>
                <p:cNvGrpSpPr>
                  <a:grpSpLocks noChangeAspect="1"/>
                </p:cNvGrpSpPr>
                <p:nvPr/>
              </p:nvGrpSpPr>
              <p:grpSpPr bwMode="auto">
                <a:xfrm>
                  <a:off x="3767" y="1992"/>
                  <a:ext cx="1775" cy="1776"/>
                  <a:chOff x="3767" y="1992"/>
                  <a:chExt cx="927" cy="928"/>
                </a:xfrm>
              </p:grpSpPr>
              <p:sp>
                <p:nvSpPr>
                  <p:cNvPr id="11304" name="Oval 15"/>
                  <p:cNvSpPr>
                    <a:spLocks noChangeAspect="1" noChangeArrowheads="1"/>
                  </p:cNvSpPr>
                  <p:nvPr/>
                </p:nvSpPr>
                <p:spPr bwMode="gray">
                  <a:xfrm>
                    <a:off x="3767" y="1992"/>
                    <a:ext cx="927" cy="92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05" name="Oval 16"/>
                  <p:cNvSpPr>
                    <a:spLocks noChangeAspect="1" noChangeArrowheads="1"/>
                  </p:cNvSpPr>
                  <p:nvPr/>
                </p:nvSpPr>
                <p:spPr bwMode="gray">
                  <a:xfrm>
                    <a:off x="3788" y="1998"/>
                    <a:ext cx="906" cy="90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06" name="Oval 17"/>
                  <p:cNvSpPr>
                    <a:spLocks noChangeAspect="1" noChangeArrowheads="1"/>
                  </p:cNvSpPr>
                  <p:nvPr/>
                </p:nvSpPr>
                <p:spPr bwMode="gray">
                  <a:xfrm>
                    <a:off x="3787" y="2007"/>
                    <a:ext cx="861" cy="84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07" name="Oval 18"/>
                  <p:cNvSpPr>
                    <a:spLocks noChangeAspect="1" noChangeArrowheads="1"/>
                  </p:cNvSpPr>
                  <p:nvPr/>
                </p:nvSpPr>
                <p:spPr bwMode="gray">
                  <a:xfrm>
                    <a:off x="3839" y="2030"/>
                    <a:ext cx="765" cy="68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5" name="Text Box 19"/>
                <p:cNvSpPr txBox="1">
                  <a:spLocks noChangeArrowheads="1"/>
                </p:cNvSpPr>
                <p:nvPr/>
              </p:nvSpPr>
              <p:spPr bwMode="gray">
                <a:xfrm>
                  <a:off x="4063" y="2303"/>
                  <a:ext cx="1180" cy="1402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9pPr>
                </a:lstStyle>
                <a:p>
                  <a:pPr algn="ctr" eaLnBrk="1" hangingPunct="1">
                    <a:lnSpc>
                      <a:spcPct val="90000"/>
                    </a:lnSpc>
                    <a:spcBef>
                      <a:spcPct val="50000"/>
                    </a:spcBef>
                  </a:pPr>
                  <a:r>
                    <a:rPr lang="ru-RU" sz="1600">
                      <a:latin typeface="Kelson Sans RU" charset="0"/>
                    </a:rPr>
                    <a:t>Более </a:t>
                  </a:r>
                  <a:r>
                    <a:rPr lang="en-US" sz="1600" b="1">
                      <a:latin typeface="Kelson Sans RU" charset="0"/>
                    </a:rPr>
                    <a:t>2</a:t>
                  </a:r>
                  <a:r>
                    <a:rPr lang="ru-RU" sz="1600" b="1">
                      <a:latin typeface="Kelson Sans RU" charset="0"/>
                    </a:rPr>
                    <a:t>80 000</a:t>
                  </a:r>
                  <a:endParaRPr lang="en-US" sz="1600" b="1">
                    <a:latin typeface="Kelson Sans RU" charset="0"/>
                  </a:endParaRPr>
                </a:p>
                <a:p>
                  <a:pPr algn="ctr" eaLnBrk="1" hangingPunct="1">
                    <a:lnSpc>
                      <a:spcPct val="90000"/>
                    </a:lnSpc>
                    <a:spcBef>
                      <a:spcPct val="50000"/>
                    </a:spcBef>
                  </a:pPr>
                  <a:r>
                    <a:rPr lang="ru-RU" sz="1600">
                      <a:latin typeface="Kelson Sans RU" charset="0"/>
                    </a:rPr>
                    <a:t>документов</a:t>
                  </a:r>
                  <a:endParaRPr lang="en-US" sz="1600">
                    <a:latin typeface="Kelson Sans RU" charset="0"/>
                  </a:endParaRPr>
                </a:p>
                <a:p>
                  <a:pPr algn="ctr" eaLnBrk="1" hangingPunct="1">
                    <a:lnSpc>
                      <a:spcPct val="90000"/>
                    </a:lnSpc>
                    <a:spcBef>
                      <a:spcPct val="50000"/>
                    </a:spcBef>
                  </a:pPr>
                  <a:r>
                    <a:rPr lang="ru-RU" sz="1600">
                      <a:latin typeface="Kelson Sans RU" charset="0"/>
                    </a:rPr>
                    <a:t>и</a:t>
                  </a:r>
                  <a:endParaRPr lang="en-US" sz="1600">
                    <a:latin typeface="Kelson Sans RU" charset="0"/>
                  </a:endParaRPr>
                </a:p>
                <a:p>
                  <a:pPr algn="ctr" eaLnBrk="1" hangingPunct="1">
                    <a:lnSpc>
                      <a:spcPct val="90000"/>
                    </a:lnSpc>
                    <a:spcBef>
                      <a:spcPct val="50000"/>
                    </a:spcBef>
                  </a:pPr>
                  <a:r>
                    <a:rPr lang="ru-RU" sz="1600" b="1">
                      <a:latin typeface="Kelson Sans RU" charset="0"/>
                    </a:rPr>
                    <a:t>640 000 </a:t>
                  </a:r>
                  <a:endParaRPr lang="en-US" sz="1600" b="1">
                    <a:latin typeface="Kelson Sans RU" charset="0"/>
                  </a:endParaRPr>
                </a:p>
                <a:p>
                  <a:pPr algn="ctr" eaLnBrk="1" hangingPunct="1">
                    <a:lnSpc>
                      <a:spcPct val="90000"/>
                    </a:lnSpc>
                    <a:spcBef>
                      <a:spcPct val="50000"/>
                    </a:spcBef>
                  </a:pPr>
                  <a:r>
                    <a:rPr lang="ru-RU" sz="1600">
                      <a:latin typeface="Kelson Sans RU" charset="0"/>
                    </a:rPr>
                    <a:t>записей</a:t>
                  </a:r>
                  <a:endParaRPr lang="en-US" sz="1600">
                    <a:latin typeface="Kelson Sans RU" charset="0"/>
                  </a:endParaRPr>
                </a:p>
              </p:txBody>
            </p:sp>
          </p:grpSp>
          <p:grpSp>
            <p:nvGrpSpPr>
              <p:cNvPr id="11286" name="Группа 25"/>
              <p:cNvGrpSpPr>
                <a:grpSpLocks/>
              </p:cNvGrpSpPr>
              <p:nvPr/>
            </p:nvGrpSpPr>
            <p:grpSpPr bwMode="auto">
              <a:xfrm>
                <a:off x="600" y="645"/>
                <a:ext cx="1876" cy="813"/>
                <a:chOff x="953616" y="1024277"/>
                <a:chExt cx="2974860" cy="1290401"/>
              </a:xfrm>
            </p:grpSpPr>
            <p:sp>
              <p:nvSpPr>
                <p:cNvPr id="9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953616" y="1024277"/>
                  <a:ext cx="2617336" cy="1029589"/>
                </a:xfrm>
                <a:prstGeom prst="rect">
                  <a:avLst/>
                </a:prstGeom>
                <a:no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39700" h="139700" prst="divot"/>
                </a:sp3d>
                <a:extLst/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</a:defRPr>
                  </a:lvl9pPr>
                </a:lstStyle>
                <a:p>
                  <a:pPr algn="ctr" eaLnBrk="1" hangingPunct="1"/>
                  <a:r>
                    <a:rPr lang="ru-RU" sz="1500">
                      <a:latin typeface="Kelson Sans RU" charset="0"/>
                    </a:rPr>
                    <a:t>СТАНДАРТЫ ДРУГИХ ГОСУДАРСТВ</a:t>
                  </a:r>
                  <a:r>
                    <a:rPr lang="en-US" sz="1500">
                      <a:latin typeface="Kelson Sans RU" charset="0"/>
                    </a:rPr>
                    <a:t> </a:t>
                  </a:r>
                  <a:endParaRPr lang="ru-RU" sz="1500">
                    <a:latin typeface="Kelson Sans RU" charset="0"/>
                  </a:endParaRPr>
                </a:p>
                <a:p>
                  <a:pPr algn="ctr" eaLnBrk="1" hangingPunct="1"/>
                  <a:r>
                    <a:rPr lang="ru-RU" sz="1500">
                      <a:latin typeface="Kelson Sans RU" charset="0"/>
                    </a:rPr>
                    <a:t>150 000</a:t>
                  </a:r>
                  <a:endParaRPr lang="en-US" sz="1500">
                    <a:latin typeface="Kelson Sans RU" charset="0"/>
                  </a:endParaRPr>
                </a:p>
              </p:txBody>
            </p:sp>
            <p:grpSp>
              <p:nvGrpSpPr>
                <p:cNvPr id="11290" name="Группа 23"/>
                <p:cNvGrpSpPr>
                  <a:grpSpLocks/>
                </p:cNvGrpSpPr>
                <p:nvPr/>
              </p:nvGrpSpPr>
              <p:grpSpPr bwMode="auto">
                <a:xfrm>
                  <a:off x="2900859" y="1487080"/>
                  <a:ext cx="1027617" cy="827598"/>
                  <a:chOff x="496099" y="1029778"/>
                  <a:chExt cx="1027617" cy="827598"/>
                </a:xfrm>
              </p:grpSpPr>
              <p:sp>
                <p:nvSpPr>
                  <p:cNvPr id="95" name="Oval 34"/>
                  <p:cNvSpPr>
                    <a:spLocks noChangeArrowheads="1"/>
                  </p:cNvSpPr>
                  <p:nvPr/>
                </p:nvSpPr>
                <p:spPr bwMode="gray">
                  <a:xfrm>
                    <a:off x="495168" y="1232590"/>
                    <a:ext cx="486578" cy="487509"/>
                  </a:xfrm>
                  <a:prstGeom prst="ellipse">
                    <a:avLst/>
                  </a:prstGeom>
                  <a:solidFill>
                    <a:srgbClr val="647307"/>
                  </a:solidFill>
                  <a:ln w="9525">
                    <a:solidFill>
                      <a:srgbClr val="7DBAE3"/>
                    </a:solidFill>
                    <a:round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96" name="Oval 34"/>
                  <p:cNvSpPr>
                    <a:spLocks noChangeArrowheads="1"/>
                  </p:cNvSpPr>
                  <p:nvPr/>
                </p:nvSpPr>
                <p:spPr bwMode="gray">
                  <a:xfrm>
                    <a:off x="700737" y="1030502"/>
                    <a:ext cx="486578" cy="48750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7DA4BD"/>
                      </a:gs>
                      <a:gs pos="80000">
                        <a:srgbClr val="A5D7F7"/>
                      </a:gs>
                      <a:gs pos="100000">
                        <a:srgbClr val="A4D9F9"/>
                      </a:gs>
                    </a:gsLst>
                    <a:lin ang="16200000"/>
                  </a:gradFill>
                  <a:ln w="9525">
                    <a:solidFill>
                      <a:srgbClr val="AED7F1"/>
                    </a:solidFill>
                    <a:round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97" name="Oval 34"/>
                  <p:cNvSpPr>
                    <a:spLocks noChangeArrowheads="1"/>
                  </p:cNvSpPr>
                  <p:nvPr/>
                </p:nvSpPr>
                <p:spPr bwMode="gray">
                  <a:xfrm>
                    <a:off x="740342" y="1370093"/>
                    <a:ext cx="488463" cy="487509"/>
                  </a:xfrm>
                  <a:prstGeom prst="ellipse">
                    <a:avLst/>
                  </a:prstGeom>
                  <a:solidFill>
                    <a:srgbClr val="C00000"/>
                  </a:solidFill>
                  <a:ln w="9525">
                    <a:solidFill>
                      <a:srgbClr val="AF8600"/>
                    </a:solidFill>
                    <a:round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grpSp>
                <p:nvGrpSpPr>
                  <p:cNvPr id="11294" name="Group 136"/>
                  <p:cNvGrpSpPr>
                    <a:grpSpLocks/>
                  </p:cNvGrpSpPr>
                  <p:nvPr/>
                </p:nvGrpSpPr>
                <p:grpSpPr bwMode="auto">
                  <a:xfrm>
                    <a:off x="1036354" y="1167605"/>
                    <a:ext cx="487362" cy="487363"/>
                    <a:chOff x="3389" y="1530"/>
                    <a:chExt cx="307" cy="307"/>
                  </a:xfrm>
                </p:grpSpPr>
                <p:sp>
                  <p:nvSpPr>
                    <p:cNvPr id="99" name="Oval 34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389" y="1530"/>
                      <a:ext cx="307" cy="307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>
                      <a:solidFill>
                        <a:srgbClr val="0C4C78"/>
                      </a:solidFill>
                      <a:round/>
                      <a:headEnd/>
                      <a:tailEnd/>
                    </a:ln>
                    <a:effectLst>
                      <a:outerShdw blurRad="63500"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solidFill>
                          <a:schemeClr val="lt1"/>
                        </a:solidFill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100" name="Text Box 5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99" y="1607"/>
                      <a:ext cx="116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39700" h="139700" prst="divot"/>
                    </a:sp3d>
                    <a:extLst/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defRPr/>
                      </a:pPr>
                      <a:endParaRPr lang="ru-RU" sz="1200" b="1">
                        <a:solidFill>
                          <a:schemeClr val="bg1"/>
                        </a:solidFill>
                        <a:ea typeface="+mn-ea"/>
                      </a:endParaRPr>
                    </a:p>
                  </p:txBody>
                </p:sp>
              </p:grpSp>
            </p:grpSp>
          </p:grpSp>
        </p:grpSp>
        <p:grpSp>
          <p:nvGrpSpPr>
            <p:cNvPr id="11271" name="Группа 24"/>
            <p:cNvGrpSpPr>
              <a:grpSpLocks/>
            </p:cNvGrpSpPr>
            <p:nvPr/>
          </p:nvGrpSpPr>
          <p:grpSpPr bwMode="auto">
            <a:xfrm>
              <a:off x="2856" y="3286"/>
              <a:ext cx="645" cy="308"/>
              <a:chOff x="4549559" y="5208184"/>
              <a:chExt cx="1026730" cy="488176"/>
            </a:xfrm>
          </p:grpSpPr>
          <p:sp>
            <p:nvSpPr>
              <p:cNvPr id="11272" name="Text Box 220"/>
              <p:cNvSpPr txBox="1">
                <a:spLocks noChangeArrowheads="1"/>
              </p:cNvSpPr>
              <p:nvPr/>
            </p:nvSpPr>
            <p:spPr bwMode="auto">
              <a:xfrm rot="2888174">
                <a:off x="5422230" y="5279413"/>
                <a:ext cx="225287" cy="828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9pPr>
              </a:lstStyle>
              <a:p>
                <a:pPr eaLnBrk="1" hangingPunct="1"/>
                <a:endParaRPr lang="ru-RU"/>
              </a:p>
            </p:txBody>
          </p:sp>
          <p:sp>
            <p:nvSpPr>
              <p:cNvPr id="11273" name="Text Box 223"/>
              <p:cNvSpPr txBox="1">
                <a:spLocks noChangeArrowheads="1"/>
              </p:cNvSpPr>
              <p:nvPr/>
            </p:nvSpPr>
            <p:spPr bwMode="auto">
              <a:xfrm rot="5400000">
                <a:off x="4478330" y="5542302"/>
                <a:ext cx="225287" cy="828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9pPr>
              </a:lstStyle>
              <a:p>
                <a:pPr eaLnBrk="1" hangingPunct="1"/>
                <a:endParaRPr lang="ru-RU"/>
              </a:p>
            </p:txBody>
          </p:sp>
        </p:grpSp>
      </p:grpSp>
      <p:sp>
        <p:nvSpPr>
          <p:cNvPr id="147" name="Прямоугольник 146"/>
          <p:cNvSpPr/>
          <p:nvPr/>
        </p:nvSpPr>
        <p:spPr>
          <a:xfrm>
            <a:off x="250825" y="115888"/>
            <a:ext cx="86423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cap="all" dirty="0">
                <a:solidFill>
                  <a:schemeClr val="accent1"/>
                </a:solidFill>
                <a:latin typeface="Kelson Sans RU" charset="0"/>
              </a:rPr>
              <a:t>Федеральный информационный </a:t>
            </a:r>
            <a:r>
              <a:rPr lang="ru-RU" sz="2000" b="1" cap="all" dirty="0" smtClean="0">
                <a:solidFill>
                  <a:schemeClr val="accent1"/>
                </a:solidFill>
                <a:latin typeface="Kelson Sans RU" charset="0"/>
              </a:rPr>
              <a:t>фонд</a:t>
            </a:r>
            <a:br>
              <a:rPr lang="ru-RU" sz="2000" b="1" cap="all" dirty="0" smtClean="0">
                <a:solidFill>
                  <a:schemeClr val="accent1"/>
                </a:solidFill>
                <a:latin typeface="Kelson Sans RU" charset="0"/>
              </a:rPr>
            </a:br>
            <a:r>
              <a:rPr lang="ru-RU" sz="2000" b="1" cap="all" dirty="0" smtClean="0">
                <a:solidFill>
                  <a:schemeClr val="accent1"/>
                </a:solidFill>
                <a:latin typeface="Kelson Sans RU" charset="0"/>
              </a:rPr>
              <a:t>технических </a:t>
            </a:r>
            <a:r>
              <a:rPr lang="ru-RU" sz="2000" b="1" cap="all" dirty="0">
                <a:solidFill>
                  <a:schemeClr val="accent1"/>
                </a:solidFill>
                <a:latin typeface="Kelson Sans RU" charset="0"/>
              </a:rPr>
              <a:t>регламентов и стандартов</a:t>
            </a:r>
            <a:endParaRPr lang="ru-RU" sz="2000" cap="all" dirty="0">
              <a:solidFill>
                <a:schemeClr val="accent1"/>
              </a:solidFill>
              <a:latin typeface="Kelson Sans RU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691563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cap="all" dirty="0">
                <a:solidFill>
                  <a:schemeClr val="accent1"/>
                </a:solidFill>
                <a:latin typeface="Arial"/>
                <a:cs typeface="Arial"/>
              </a:rPr>
              <a:t>Международные и зарубежные </a:t>
            </a:r>
          </a:p>
          <a:p>
            <a:pPr algn="ctr"/>
            <a:r>
              <a:rPr lang="ru-RU" sz="2000" b="1" cap="all" dirty="0">
                <a:solidFill>
                  <a:schemeClr val="accent1"/>
                </a:solidFill>
                <a:latin typeface="Arial"/>
                <a:cs typeface="Arial"/>
              </a:rPr>
              <a:t>организации по стандартизации</a:t>
            </a:r>
          </a:p>
        </p:txBody>
      </p:sp>
      <p:grpSp>
        <p:nvGrpSpPr>
          <p:cNvPr id="12291" name="Группа 20"/>
          <p:cNvGrpSpPr>
            <a:grpSpLocks/>
          </p:cNvGrpSpPr>
          <p:nvPr/>
        </p:nvGrpSpPr>
        <p:grpSpPr bwMode="auto">
          <a:xfrm>
            <a:off x="179388" y="1125538"/>
            <a:ext cx="3494087" cy="4479925"/>
            <a:chOff x="127500" y="1559120"/>
            <a:chExt cx="3580404" cy="5154309"/>
          </a:xfrm>
        </p:grpSpPr>
        <p:grpSp>
          <p:nvGrpSpPr>
            <p:cNvPr id="12331" name="Группа 3"/>
            <p:cNvGrpSpPr>
              <a:grpSpLocks/>
            </p:cNvGrpSpPr>
            <p:nvPr/>
          </p:nvGrpSpPr>
          <p:grpSpPr bwMode="auto">
            <a:xfrm>
              <a:off x="127500" y="1559120"/>
              <a:ext cx="3580404" cy="4533683"/>
              <a:chOff x="178947" y="1361979"/>
              <a:chExt cx="3504685" cy="4754408"/>
            </a:xfrm>
          </p:grpSpPr>
          <p:sp>
            <p:nvSpPr>
              <p:cNvPr id="7" name="Полилиния 6"/>
              <p:cNvSpPr/>
              <p:nvPr/>
            </p:nvSpPr>
            <p:spPr>
              <a:xfrm>
                <a:off x="178947" y="1361979"/>
                <a:ext cx="3504685" cy="540142"/>
              </a:xfrm>
              <a:custGeom>
                <a:avLst/>
                <a:gdLst>
                  <a:gd name="connsiteX0" fmla="*/ 0 w 3504685"/>
                  <a:gd name="connsiteY0" fmla="*/ 54070 h 540704"/>
                  <a:gd name="connsiteX1" fmla="*/ 54070 w 3504685"/>
                  <a:gd name="connsiteY1" fmla="*/ 0 h 540704"/>
                  <a:gd name="connsiteX2" fmla="*/ 3450615 w 3504685"/>
                  <a:gd name="connsiteY2" fmla="*/ 0 h 540704"/>
                  <a:gd name="connsiteX3" fmla="*/ 3504685 w 3504685"/>
                  <a:gd name="connsiteY3" fmla="*/ 54070 h 540704"/>
                  <a:gd name="connsiteX4" fmla="*/ 3504685 w 3504685"/>
                  <a:gd name="connsiteY4" fmla="*/ 486634 h 540704"/>
                  <a:gd name="connsiteX5" fmla="*/ 3450615 w 3504685"/>
                  <a:gd name="connsiteY5" fmla="*/ 540704 h 540704"/>
                  <a:gd name="connsiteX6" fmla="*/ 54070 w 3504685"/>
                  <a:gd name="connsiteY6" fmla="*/ 540704 h 540704"/>
                  <a:gd name="connsiteX7" fmla="*/ 0 w 3504685"/>
                  <a:gd name="connsiteY7" fmla="*/ 486634 h 540704"/>
                  <a:gd name="connsiteX8" fmla="*/ 0 w 3504685"/>
                  <a:gd name="connsiteY8" fmla="*/ 54070 h 540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04685" h="540704">
                    <a:moveTo>
                      <a:pt x="0" y="54070"/>
                    </a:moveTo>
                    <a:cubicBezTo>
                      <a:pt x="0" y="24208"/>
                      <a:pt x="24208" y="0"/>
                      <a:pt x="54070" y="0"/>
                    </a:cubicBezTo>
                    <a:lnTo>
                      <a:pt x="3450615" y="0"/>
                    </a:lnTo>
                    <a:cubicBezTo>
                      <a:pt x="3480477" y="0"/>
                      <a:pt x="3504685" y="24208"/>
                      <a:pt x="3504685" y="54070"/>
                    </a:cubicBezTo>
                    <a:lnTo>
                      <a:pt x="3504685" y="486634"/>
                    </a:lnTo>
                    <a:cubicBezTo>
                      <a:pt x="3504685" y="516496"/>
                      <a:pt x="3480477" y="540704"/>
                      <a:pt x="3450615" y="540704"/>
                    </a:cubicBezTo>
                    <a:lnTo>
                      <a:pt x="54070" y="540704"/>
                    </a:lnTo>
                    <a:cubicBezTo>
                      <a:pt x="24208" y="540704"/>
                      <a:pt x="0" y="516496"/>
                      <a:pt x="0" y="486634"/>
                    </a:cubicBezTo>
                    <a:lnTo>
                      <a:pt x="0" y="54070"/>
                    </a:lnTo>
                    <a:close/>
                  </a:path>
                </a:pathLst>
              </a:custGeom>
              <a:solidFill>
                <a:schemeClr val="accent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793107" tIns="38100" rIns="38100" bIns="38100" anchor="ctr"/>
              <a:lstStyle/>
              <a:p>
                <a:pPr defTabSz="4445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1000" b="1" dirty="0">
                    <a:solidFill>
                      <a:srgbClr val="FFFFFF"/>
                    </a:solidFill>
                    <a:latin typeface="DINCyr-Regular" charset="0"/>
                    <a:ea typeface="Arial" charset="0"/>
                    <a:cs typeface="Arial" charset="0"/>
                  </a:rPr>
                  <a:t>Международная организация по стандартизации </a:t>
                </a:r>
                <a:r>
                  <a:rPr lang="ru-RU" sz="1000" b="1" dirty="0" smtClean="0">
                    <a:solidFill>
                      <a:srgbClr val="FFFFFF"/>
                    </a:solidFill>
                    <a:latin typeface="DINCyr-Regular" charset="0"/>
                    <a:ea typeface="Arial" charset="0"/>
                    <a:cs typeface="Arial" charset="0"/>
                  </a:rPr>
                  <a:t>(</a:t>
                </a:r>
                <a:r>
                  <a:rPr lang="en-US" sz="1000" b="1" dirty="0" smtClean="0">
                    <a:solidFill>
                      <a:srgbClr val="FFFFFF"/>
                    </a:solidFill>
                    <a:latin typeface="DINCyr-Regular" charset="0"/>
                    <a:ea typeface="Arial" charset="0"/>
                    <a:cs typeface="Arial" charset="0"/>
                  </a:rPr>
                  <a:t>ISO</a:t>
                </a:r>
                <a:r>
                  <a:rPr lang="ru-RU" sz="1000" b="1" dirty="0" smtClean="0">
                    <a:solidFill>
                      <a:srgbClr val="FFFFFF"/>
                    </a:solidFill>
                    <a:latin typeface="DINCyr-Regular" charset="0"/>
                    <a:ea typeface="Arial" charset="0"/>
                    <a:cs typeface="Arial" charset="0"/>
                  </a:rPr>
                  <a:t>)</a:t>
                </a:r>
                <a:endParaRPr lang="ru-RU" sz="1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DINCyr-Regular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>
                <a:off x="178947" y="1969159"/>
                <a:ext cx="3504685" cy="540142"/>
              </a:xfrm>
              <a:custGeom>
                <a:avLst/>
                <a:gdLst>
                  <a:gd name="connsiteX0" fmla="*/ 0 w 3504685"/>
                  <a:gd name="connsiteY0" fmla="*/ 54070 h 540704"/>
                  <a:gd name="connsiteX1" fmla="*/ 54070 w 3504685"/>
                  <a:gd name="connsiteY1" fmla="*/ 0 h 540704"/>
                  <a:gd name="connsiteX2" fmla="*/ 3450615 w 3504685"/>
                  <a:gd name="connsiteY2" fmla="*/ 0 h 540704"/>
                  <a:gd name="connsiteX3" fmla="*/ 3504685 w 3504685"/>
                  <a:gd name="connsiteY3" fmla="*/ 54070 h 540704"/>
                  <a:gd name="connsiteX4" fmla="*/ 3504685 w 3504685"/>
                  <a:gd name="connsiteY4" fmla="*/ 486634 h 540704"/>
                  <a:gd name="connsiteX5" fmla="*/ 3450615 w 3504685"/>
                  <a:gd name="connsiteY5" fmla="*/ 540704 h 540704"/>
                  <a:gd name="connsiteX6" fmla="*/ 54070 w 3504685"/>
                  <a:gd name="connsiteY6" fmla="*/ 540704 h 540704"/>
                  <a:gd name="connsiteX7" fmla="*/ 0 w 3504685"/>
                  <a:gd name="connsiteY7" fmla="*/ 486634 h 540704"/>
                  <a:gd name="connsiteX8" fmla="*/ 0 w 3504685"/>
                  <a:gd name="connsiteY8" fmla="*/ 54070 h 540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04685" h="540704">
                    <a:moveTo>
                      <a:pt x="0" y="54070"/>
                    </a:moveTo>
                    <a:cubicBezTo>
                      <a:pt x="0" y="24208"/>
                      <a:pt x="24208" y="0"/>
                      <a:pt x="54070" y="0"/>
                    </a:cubicBezTo>
                    <a:lnTo>
                      <a:pt x="3450615" y="0"/>
                    </a:lnTo>
                    <a:cubicBezTo>
                      <a:pt x="3480477" y="0"/>
                      <a:pt x="3504685" y="24208"/>
                      <a:pt x="3504685" y="54070"/>
                    </a:cubicBezTo>
                    <a:lnTo>
                      <a:pt x="3504685" y="486634"/>
                    </a:lnTo>
                    <a:cubicBezTo>
                      <a:pt x="3504685" y="516496"/>
                      <a:pt x="3480477" y="540704"/>
                      <a:pt x="3450615" y="540704"/>
                    </a:cubicBezTo>
                    <a:lnTo>
                      <a:pt x="54070" y="540704"/>
                    </a:lnTo>
                    <a:cubicBezTo>
                      <a:pt x="24208" y="540704"/>
                      <a:pt x="0" y="516496"/>
                      <a:pt x="0" y="486634"/>
                    </a:cubicBezTo>
                    <a:lnTo>
                      <a:pt x="0" y="54070"/>
                    </a:lnTo>
                    <a:close/>
                  </a:path>
                </a:pathLst>
              </a:custGeom>
              <a:solidFill>
                <a:srgbClr val="146AA4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1607181"/>
                  <a:satOff val="-2411"/>
                  <a:lumOff val="-392"/>
                  <a:alphaOff val="0"/>
                </a:schemeClr>
              </a:fillRef>
              <a:effectRef idx="0">
                <a:schemeClr val="accent3">
                  <a:hueOff val="1607181"/>
                  <a:satOff val="-2411"/>
                  <a:lumOff val="-39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793107" tIns="38100" rIns="38100" bIns="38100" anchor="ctr"/>
              <a:lstStyle/>
              <a:p>
                <a:pPr defTabSz="4445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1000" b="1">
                    <a:solidFill>
                      <a:srgbClr val="FFFFFF"/>
                    </a:solidFill>
                    <a:latin typeface="DINCyr-Regular" charset="0"/>
                    <a:ea typeface="Arial" charset="0"/>
                    <a:cs typeface="Arial" charset="0"/>
                  </a:rPr>
                  <a:t>Международная электротехническая комиссия (МЭК)</a:t>
                </a:r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>
                <a:off x="178947" y="2603156"/>
                <a:ext cx="3504685" cy="540142"/>
              </a:xfrm>
              <a:custGeom>
                <a:avLst/>
                <a:gdLst>
                  <a:gd name="connsiteX0" fmla="*/ 0 w 3504685"/>
                  <a:gd name="connsiteY0" fmla="*/ 54070 h 540704"/>
                  <a:gd name="connsiteX1" fmla="*/ 54070 w 3504685"/>
                  <a:gd name="connsiteY1" fmla="*/ 0 h 540704"/>
                  <a:gd name="connsiteX2" fmla="*/ 3450615 w 3504685"/>
                  <a:gd name="connsiteY2" fmla="*/ 0 h 540704"/>
                  <a:gd name="connsiteX3" fmla="*/ 3504685 w 3504685"/>
                  <a:gd name="connsiteY3" fmla="*/ 54070 h 540704"/>
                  <a:gd name="connsiteX4" fmla="*/ 3504685 w 3504685"/>
                  <a:gd name="connsiteY4" fmla="*/ 486634 h 540704"/>
                  <a:gd name="connsiteX5" fmla="*/ 3450615 w 3504685"/>
                  <a:gd name="connsiteY5" fmla="*/ 540704 h 540704"/>
                  <a:gd name="connsiteX6" fmla="*/ 54070 w 3504685"/>
                  <a:gd name="connsiteY6" fmla="*/ 540704 h 540704"/>
                  <a:gd name="connsiteX7" fmla="*/ 0 w 3504685"/>
                  <a:gd name="connsiteY7" fmla="*/ 486634 h 540704"/>
                  <a:gd name="connsiteX8" fmla="*/ 0 w 3504685"/>
                  <a:gd name="connsiteY8" fmla="*/ 54070 h 540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04685" h="540704">
                    <a:moveTo>
                      <a:pt x="0" y="54070"/>
                    </a:moveTo>
                    <a:cubicBezTo>
                      <a:pt x="0" y="24208"/>
                      <a:pt x="24208" y="0"/>
                      <a:pt x="54070" y="0"/>
                    </a:cubicBezTo>
                    <a:lnTo>
                      <a:pt x="3450615" y="0"/>
                    </a:lnTo>
                    <a:cubicBezTo>
                      <a:pt x="3480477" y="0"/>
                      <a:pt x="3504685" y="24208"/>
                      <a:pt x="3504685" y="54070"/>
                    </a:cubicBezTo>
                    <a:lnTo>
                      <a:pt x="3504685" y="486634"/>
                    </a:lnTo>
                    <a:cubicBezTo>
                      <a:pt x="3504685" y="516496"/>
                      <a:pt x="3480477" y="540704"/>
                      <a:pt x="3450615" y="540704"/>
                    </a:cubicBezTo>
                    <a:lnTo>
                      <a:pt x="54070" y="540704"/>
                    </a:lnTo>
                    <a:cubicBezTo>
                      <a:pt x="24208" y="540704"/>
                      <a:pt x="0" y="516496"/>
                      <a:pt x="0" y="486634"/>
                    </a:cubicBezTo>
                    <a:lnTo>
                      <a:pt x="0" y="54070"/>
                    </a:lnTo>
                    <a:close/>
                  </a:path>
                </a:pathLst>
              </a:custGeom>
              <a:solidFill>
                <a:schemeClr val="accent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3214361"/>
                  <a:satOff val="-4823"/>
                  <a:lumOff val="-784"/>
                  <a:alphaOff val="0"/>
                </a:schemeClr>
              </a:fillRef>
              <a:effectRef idx="0">
                <a:schemeClr val="accent3">
                  <a:hueOff val="3214361"/>
                  <a:satOff val="-4823"/>
                  <a:lumOff val="-784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793107" tIns="38100" rIns="38100" bIns="38100" anchor="ctr"/>
              <a:lstStyle/>
              <a:p>
                <a:pPr defTabSz="4445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1000" b="1">
                    <a:solidFill>
                      <a:srgbClr val="FFFFFF"/>
                    </a:solidFill>
                    <a:latin typeface="DINCyr-Regular" charset="0"/>
                    <a:ea typeface="Arial" charset="0"/>
                    <a:cs typeface="Arial" charset="0"/>
                  </a:rPr>
                  <a:t>Болгарский институт стандартизации </a:t>
                </a:r>
              </a:p>
              <a:p>
                <a:pPr defTabSz="444500"/>
                <a:r>
                  <a:rPr lang="en-US" sz="1000" b="1">
                    <a:solidFill>
                      <a:srgbClr val="FFFFFF"/>
                    </a:solidFill>
                    <a:latin typeface="DINCyr-Regular" charset="0"/>
                    <a:ea typeface="Arial" charset="0"/>
                    <a:cs typeface="Arial" charset="0"/>
                  </a:rPr>
                  <a:t>(</a:t>
                </a:r>
                <a:r>
                  <a:rPr lang="de-DE" sz="1000" b="1">
                    <a:solidFill>
                      <a:srgbClr val="FFFFFF"/>
                    </a:solidFill>
                    <a:latin typeface="DINCyr-Regular" charset="0"/>
                    <a:ea typeface="Arial" charset="0"/>
                    <a:cs typeface="Arial" charset="0"/>
                  </a:rPr>
                  <a:t>BDS</a:t>
                </a:r>
                <a:r>
                  <a:rPr lang="en-US" sz="1000" b="1">
                    <a:solidFill>
                      <a:srgbClr val="FFFFFF"/>
                    </a:solidFill>
                    <a:latin typeface="DINCyr-Regular" charset="0"/>
                    <a:ea typeface="Arial" charset="0"/>
                    <a:cs typeface="Arial" charset="0"/>
                  </a:rPr>
                  <a:t>)</a:t>
                </a:r>
                <a:endParaRPr lang="ru-RU" sz="1000" b="1">
                  <a:solidFill>
                    <a:srgbClr val="FFFFFF"/>
                  </a:solidFill>
                  <a:latin typeface="DINCyr-Regular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178947" y="3196929"/>
                <a:ext cx="3504685" cy="538226"/>
              </a:xfrm>
              <a:custGeom>
                <a:avLst/>
                <a:gdLst>
                  <a:gd name="connsiteX0" fmla="*/ 0 w 3504685"/>
                  <a:gd name="connsiteY0" fmla="*/ 54070 h 540704"/>
                  <a:gd name="connsiteX1" fmla="*/ 54070 w 3504685"/>
                  <a:gd name="connsiteY1" fmla="*/ 0 h 540704"/>
                  <a:gd name="connsiteX2" fmla="*/ 3450615 w 3504685"/>
                  <a:gd name="connsiteY2" fmla="*/ 0 h 540704"/>
                  <a:gd name="connsiteX3" fmla="*/ 3504685 w 3504685"/>
                  <a:gd name="connsiteY3" fmla="*/ 54070 h 540704"/>
                  <a:gd name="connsiteX4" fmla="*/ 3504685 w 3504685"/>
                  <a:gd name="connsiteY4" fmla="*/ 486634 h 540704"/>
                  <a:gd name="connsiteX5" fmla="*/ 3450615 w 3504685"/>
                  <a:gd name="connsiteY5" fmla="*/ 540704 h 540704"/>
                  <a:gd name="connsiteX6" fmla="*/ 54070 w 3504685"/>
                  <a:gd name="connsiteY6" fmla="*/ 540704 h 540704"/>
                  <a:gd name="connsiteX7" fmla="*/ 0 w 3504685"/>
                  <a:gd name="connsiteY7" fmla="*/ 486634 h 540704"/>
                  <a:gd name="connsiteX8" fmla="*/ 0 w 3504685"/>
                  <a:gd name="connsiteY8" fmla="*/ 54070 h 540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04685" h="540704">
                    <a:moveTo>
                      <a:pt x="0" y="54070"/>
                    </a:moveTo>
                    <a:cubicBezTo>
                      <a:pt x="0" y="24208"/>
                      <a:pt x="24208" y="0"/>
                      <a:pt x="54070" y="0"/>
                    </a:cubicBezTo>
                    <a:lnTo>
                      <a:pt x="3450615" y="0"/>
                    </a:lnTo>
                    <a:cubicBezTo>
                      <a:pt x="3480477" y="0"/>
                      <a:pt x="3504685" y="24208"/>
                      <a:pt x="3504685" y="54070"/>
                    </a:cubicBezTo>
                    <a:lnTo>
                      <a:pt x="3504685" y="486634"/>
                    </a:lnTo>
                    <a:cubicBezTo>
                      <a:pt x="3504685" y="516496"/>
                      <a:pt x="3480477" y="540704"/>
                      <a:pt x="3450615" y="540704"/>
                    </a:cubicBezTo>
                    <a:lnTo>
                      <a:pt x="54070" y="540704"/>
                    </a:lnTo>
                    <a:cubicBezTo>
                      <a:pt x="24208" y="540704"/>
                      <a:pt x="0" y="516496"/>
                      <a:pt x="0" y="486634"/>
                    </a:cubicBezTo>
                    <a:lnTo>
                      <a:pt x="0" y="54070"/>
                    </a:lnTo>
                    <a:close/>
                  </a:path>
                </a:pathLst>
              </a:custGeom>
              <a:solidFill>
                <a:schemeClr val="accent4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4821541"/>
                  <a:satOff val="-7234"/>
                  <a:lumOff val="-1176"/>
                  <a:alphaOff val="0"/>
                </a:schemeClr>
              </a:fillRef>
              <a:effectRef idx="0">
                <a:schemeClr val="accent3">
                  <a:hueOff val="4821541"/>
                  <a:satOff val="-7234"/>
                  <a:lumOff val="-1176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793107" tIns="38100" rIns="38100" bIns="38100" anchor="ctr"/>
              <a:lstStyle/>
              <a:p>
                <a:pPr defTabSz="4445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1000" b="1">
                    <a:solidFill>
                      <a:srgbClr val="FFFFFF"/>
                    </a:solidFill>
                    <a:latin typeface="DINCyr-Regular" charset="0"/>
                    <a:ea typeface="Arial" charset="0"/>
                    <a:cs typeface="Arial" charset="0"/>
                  </a:rPr>
                  <a:t>Белорусский государственный институт стандартизации и сертификации</a:t>
                </a:r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178947" y="3792617"/>
                <a:ext cx="3504685" cy="538227"/>
              </a:xfrm>
              <a:custGeom>
                <a:avLst/>
                <a:gdLst>
                  <a:gd name="connsiteX0" fmla="*/ 0 w 3504685"/>
                  <a:gd name="connsiteY0" fmla="*/ 54070 h 540704"/>
                  <a:gd name="connsiteX1" fmla="*/ 54070 w 3504685"/>
                  <a:gd name="connsiteY1" fmla="*/ 0 h 540704"/>
                  <a:gd name="connsiteX2" fmla="*/ 3450615 w 3504685"/>
                  <a:gd name="connsiteY2" fmla="*/ 0 h 540704"/>
                  <a:gd name="connsiteX3" fmla="*/ 3504685 w 3504685"/>
                  <a:gd name="connsiteY3" fmla="*/ 54070 h 540704"/>
                  <a:gd name="connsiteX4" fmla="*/ 3504685 w 3504685"/>
                  <a:gd name="connsiteY4" fmla="*/ 486634 h 540704"/>
                  <a:gd name="connsiteX5" fmla="*/ 3450615 w 3504685"/>
                  <a:gd name="connsiteY5" fmla="*/ 540704 h 540704"/>
                  <a:gd name="connsiteX6" fmla="*/ 54070 w 3504685"/>
                  <a:gd name="connsiteY6" fmla="*/ 540704 h 540704"/>
                  <a:gd name="connsiteX7" fmla="*/ 0 w 3504685"/>
                  <a:gd name="connsiteY7" fmla="*/ 486634 h 540704"/>
                  <a:gd name="connsiteX8" fmla="*/ 0 w 3504685"/>
                  <a:gd name="connsiteY8" fmla="*/ 54070 h 540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04685" h="540704">
                    <a:moveTo>
                      <a:pt x="0" y="54070"/>
                    </a:moveTo>
                    <a:cubicBezTo>
                      <a:pt x="0" y="24208"/>
                      <a:pt x="24208" y="0"/>
                      <a:pt x="54070" y="0"/>
                    </a:cubicBezTo>
                    <a:lnTo>
                      <a:pt x="3450615" y="0"/>
                    </a:lnTo>
                    <a:cubicBezTo>
                      <a:pt x="3480477" y="0"/>
                      <a:pt x="3504685" y="24208"/>
                      <a:pt x="3504685" y="54070"/>
                    </a:cubicBezTo>
                    <a:lnTo>
                      <a:pt x="3504685" y="486634"/>
                    </a:lnTo>
                    <a:cubicBezTo>
                      <a:pt x="3504685" y="516496"/>
                      <a:pt x="3480477" y="540704"/>
                      <a:pt x="3450615" y="540704"/>
                    </a:cubicBezTo>
                    <a:lnTo>
                      <a:pt x="54070" y="540704"/>
                    </a:lnTo>
                    <a:cubicBezTo>
                      <a:pt x="24208" y="540704"/>
                      <a:pt x="0" y="516496"/>
                      <a:pt x="0" y="486634"/>
                    </a:cubicBezTo>
                    <a:lnTo>
                      <a:pt x="0" y="54070"/>
                    </a:lnTo>
                    <a:close/>
                  </a:path>
                </a:pathLst>
              </a:custGeom>
              <a:solidFill>
                <a:schemeClr val="accent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6428722"/>
                  <a:satOff val="-9646"/>
                  <a:lumOff val="-1569"/>
                  <a:alphaOff val="0"/>
                </a:schemeClr>
              </a:fillRef>
              <a:effectRef idx="0">
                <a:schemeClr val="accent3">
                  <a:hueOff val="6428722"/>
                  <a:satOff val="-9646"/>
                  <a:lumOff val="-156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793107" tIns="38100" rIns="38100" bIns="38100" anchor="ctr"/>
              <a:lstStyle/>
              <a:p>
                <a:pPr defTabSz="4445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1000" b="1">
                    <a:solidFill>
                      <a:srgbClr val="FFFFFF"/>
                    </a:solidFill>
                    <a:latin typeface="DINCyr-Regular" charset="0"/>
                    <a:ea typeface="Arial" charset="0"/>
                    <a:cs typeface="Arial" charset="0"/>
                  </a:rPr>
                  <a:t>Казахстанский институт стандартизации и сертификации</a:t>
                </a:r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>
                <a:off x="178947" y="4384475"/>
                <a:ext cx="3504685" cy="543973"/>
              </a:xfrm>
              <a:custGeom>
                <a:avLst/>
                <a:gdLst>
                  <a:gd name="connsiteX0" fmla="*/ 0 w 3504685"/>
                  <a:gd name="connsiteY0" fmla="*/ 54070 h 540704"/>
                  <a:gd name="connsiteX1" fmla="*/ 54070 w 3504685"/>
                  <a:gd name="connsiteY1" fmla="*/ 0 h 540704"/>
                  <a:gd name="connsiteX2" fmla="*/ 3450615 w 3504685"/>
                  <a:gd name="connsiteY2" fmla="*/ 0 h 540704"/>
                  <a:gd name="connsiteX3" fmla="*/ 3504685 w 3504685"/>
                  <a:gd name="connsiteY3" fmla="*/ 54070 h 540704"/>
                  <a:gd name="connsiteX4" fmla="*/ 3504685 w 3504685"/>
                  <a:gd name="connsiteY4" fmla="*/ 486634 h 540704"/>
                  <a:gd name="connsiteX5" fmla="*/ 3450615 w 3504685"/>
                  <a:gd name="connsiteY5" fmla="*/ 540704 h 540704"/>
                  <a:gd name="connsiteX6" fmla="*/ 54070 w 3504685"/>
                  <a:gd name="connsiteY6" fmla="*/ 540704 h 540704"/>
                  <a:gd name="connsiteX7" fmla="*/ 0 w 3504685"/>
                  <a:gd name="connsiteY7" fmla="*/ 486634 h 540704"/>
                  <a:gd name="connsiteX8" fmla="*/ 0 w 3504685"/>
                  <a:gd name="connsiteY8" fmla="*/ 54070 h 540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04685" h="540704">
                    <a:moveTo>
                      <a:pt x="0" y="54070"/>
                    </a:moveTo>
                    <a:cubicBezTo>
                      <a:pt x="0" y="24208"/>
                      <a:pt x="24208" y="0"/>
                      <a:pt x="54070" y="0"/>
                    </a:cubicBezTo>
                    <a:lnTo>
                      <a:pt x="3450615" y="0"/>
                    </a:lnTo>
                    <a:cubicBezTo>
                      <a:pt x="3480477" y="0"/>
                      <a:pt x="3504685" y="24208"/>
                      <a:pt x="3504685" y="54070"/>
                    </a:cubicBezTo>
                    <a:lnTo>
                      <a:pt x="3504685" y="486634"/>
                    </a:lnTo>
                    <a:cubicBezTo>
                      <a:pt x="3504685" y="516496"/>
                      <a:pt x="3480477" y="540704"/>
                      <a:pt x="3450615" y="540704"/>
                    </a:cubicBezTo>
                    <a:lnTo>
                      <a:pt x="54070" y="540704"/>
                    </a:lnTo>
                    <a:cubicBezTo>
                      <a:pt x="24208" y="540704"/>
                      <a:pt x="0" y="516496"/>
                      <a:pt x="0" y="486634"/>
                    </a:cubicBezTo>
                    <a:lnTo>
                      <a:pt x="0" y="5407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8035903"/>
                  <a:satOff val="-12057"/>
                  <a:lumOff val="-1961"/>
                  <a:alphaOff val="0"/>
                </a:schemeClr>
              </a:fillRef>
              <a:effectRef idx="0">
                <a:schemeClr val="accent3">
                  <a:hueOff val="8035903"/>
                  <a:satOff val="-12057"/>
                  <a:lumOff val="-196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793107" tIns="38100" rIns="38100" bIns="38100" anchor="ctr"/>
              <a:lstStyle/>
              <a:p>
                <a:pPr defTabSz="4445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1000" b="1">
                    <a:solidFill>
                      <a:srgbClr val="FFFFFF"/>
                    </a:solidFill>
                    <a:latin typeface="DINCyr-Regular" charset="0"/>
                    <a:ea typeface="Arial" charset="0"/>
                    <a:cs typeface="Arial" charset="0"/>
                  </a:rPr>
                  <a:t>Институт по стандартизации Сербии</a:t>
                </a:r>
              </a:p>
              <a:p>
                <a:pPr defTabSz="444500"/>
                <a:r>
                  <a:rPr lang="en-US" sz="1000" b="1">
                    <a:solidFill>
                      <a:srgbClr val="FFFFFF"/>
                    </a:solidFill>
                    <a:latin typeface="DINCyr-Regular" charset="0"/>
                    <a:ea typeface="Arial" charset="0"/>
                    <a:cs typeface="Arial" charset="0"/>
                  </a:rPr>
                  <a:t>(ISS)</a:t>
                </a:r>
                <a:endParaRPr lang="ru-RU" sz="1000" b="1">
                  <a:solidFill>
                    <a:srgbClr val="FFFFFF"/>
                  </a:solidFill>
                  <a:latin typeface="DINCyr-Regular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>
                <a:off x="178947" y="4980163"/>
                <a:ext cx="3504685" cy="540142"/>
              </a:xfrm>
              <a:custGeom>
                <a:avLst/>
                <a:gdLst>
                  <a:gd name="connsiteX0" fmla="*/ 0 w 3504685"/>
                  <a:gd name="connsiteY0" fmla="*/ 54070 h 540704"/>
                  <a:gd name="connsiteX1" fmla="*/ 54070 w 3504685"/>
                  <a:gd name="connsiteY1" fmla="*/ 0 h 540704"/>
                  <a:gd name="connsiteX2" fmla="*/ 3450615 w 3504685"/>
                  <a:gd name="connsiteY2" fmla="*/ 0 h 540704"/>
                  <a:gd name="connsiteX3" fmla="*/ 3504685 w 3504685"/>
                  <a:gd name="connsiteY3" fmla="*/ 54070 h 540704"/>
                  <a:gd name="connsiteX4" fmla="*/ 3504685 w 3504685"/>
                  <a:gd name="connsiteY4" fmla="*/ 486634 h 540704"/>
                  <a:gd name="connsiteX5" fmla="*/ 3450615 w 3504685"/>
                  <a:gd name="connsiteY5" fmla="*/ 540704 h 540704"/>
                  <a:gd name="connsiteX6" fmla="*/ 54070 w 3504685"/>
                  <a:gd name="connsiteY6" fmla="*/ 540704 h 540704"/>
                  <a:gd name="connsiteX7" fmla="*/ 0 w 3504685"/>
                  <a:gd name="connsiteY7" fmla="*/ 486634 h 540704"/>
                  <a:gd name="connsiteX8" fmla="*/ 0 w 3504685"/>
                  <a:gd name="connsiteY8" fmla="*/ 54070 h 540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04685" h="540704">
                    <a:moveTo>
                      <a:pt x="0" y="54070"/>
                    </a:moveTo>
                    <a:cubicBezTo>
                      <a:pt x="0" y="24208"/>
                      <a:pt x="24208" y="0"/>
                      <a:pt x="54070" y="0"/>
                    </a:cubicBezTo>
                    <a:lnTo>
                      <a:pt x="3450615" y="0"/>
                    </a:lnTo>
                    <a:cubicBezTo>
                      <a:pt x="3480477" y="0"/>
                      <a:pt x="3504685" y="24208"/>
                      <a:pt x="3504685" y="54070"/>
                    </a:cubicBezTo>
                    <a:lnTo>
                      <a:pt x="3504685" y="486634"/>
                    </a:lnTo>
                    <a:cubicBezTo>
                      <a:pt x="3504685" y="516496"/>
                      <a:pt x="3480477" y="540704"/>
                      <a:pt x="3450615" y="540704"/>
                    </a:cubicBezTo>
                    <a:lnTo>
                      <a:pt x="54070" y="540704"/>
                    </a:lnTo>
                    <a:cubicBezTo>
                      <a:pt x="24208" y="540704"/>
                      <a:pt x="0" y="516496"/>
                      <a:pt x="0" y="486634"/>
                    </a:cubicBezTo>
                    <a:lnTo>
                      <a:pt x="0" y="54070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9643083"/>
                  <a:satOff val="-14469"/>
                  <a:lumOff val="-2353"/>
                  <a:alphaOff val="0"/>
                </a:schemeClr>
              </a:fillRef>
              <a:effectRef idx="0">
                <a:schemeClr val="accent3">
                  <a:hueOff val="9643083"/>
                  <a:satOff val="-14469"/>
                  <a:lumOff val="-2353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793107" tIns="38100" rIns="38100" bIns="38100" anchor="ctr"/>
              <a:lstStyle/>
              <a:p>
                <a:pPr defTabSz="4445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1000" b="1">
                    <a:solidFill>
                      <a:srgbClr val="FFFFFF"/>
                    </a:solidFill>
                    <a:latin typeface="DINCyr-Regular" charset="0"/>
                    <a:ea typeface="Arial" charset="0"/>
                    <a:cs typeface="Arial" charset="0"/>
                  </a:rPr>
                  <a:t>Институт стандартов Словакии</a:t>
                </a:r>
              </a:p>
              <a:p>
                <a:pPr defTabSz="4445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000" b="1">
                    <a:solidFill>
                      <a:srgbClr val="FFFFFF"/>
                    </a:solidFill>
                    <a:latin typeface="DINCyr-Regular" charset="0"/>
                    <a:ea typeface="Arial" charset="0"/>
                    <a:cs typeface="Arial" charset="0"/>
                  </a:rPr>
                  <a:t> (SUTN)</a:t>
                </a:r>
                <a:endParaRPr lang="ru-RU" sz="1000" b="1">
                  <a:solidFill>
                    <a:srgbClr val="FFFFFF"/>
                  </a:solidFill>
                  <a:latin typeface="DINCyr-Regular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>
                <a:off x="178947" y="5575852"/>
                <a:ext cx="3504685" cy="540142"/>
              </a:xfrm>
              <a:custGeom>
                <a:avLst/>
                <a:gdLst>
                  <a:gd name="connsiteX0" fmla="*/ 0 w 3504685"/>
                  <a:gd name="connsiteY0" fmla="*/ 54070 h 540704"/>
                  <a:gd name="connsiteX1" fmla="*/ 54070 w 3504685"/>
                  <a:gd name="connsiteY1" fmla="*/ 0 h 540704"/>
                  <a:gd name="connsiteX2" fmla="*/ 3450615 w 3504685"/>
                  <a:gd name="connsiteY2" fmla="*/ 0 h 540704"/>
                  <a:gd name="connsiteX3" fmla="*/ 3504685 w 3504685"/>
                  <a:gd name="connsiteY3" fmla="*/ 54070 h 540704"/>
                  <a:gd name="connsiteX4" fmla="*/ 3504685 w 3504685"/>
                  <a:gd name="connsiteY4" fmla="*/ 486634 h 540704"/>
                  <a:gd name="connsiteX5" fmla="*/ 3450615 w 3504685"/>
                  <a:gd name="connsiteY5" fmla="*/ 540704 h 540704"/>
                  <a:gd name="connsiteX6" fmla="*/ 54070 w 3504685"/>
                  <a:gd name="connsiteY6" fmla="*/ 540704 h 540704"/>
                  <a:gd name="connsiteX7" fmla="*/ 0 w 3504685"/>
                  <a:gd name="connsiteY7" fmla="*/ 486634 h 540704"/>
                  <a:gd name="connsiteX8" fmla="*/ 0 w 3504685"/>
                  <a:gd name="connsiteY8" fmla="*/ 54070 h 540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04685" h="540704">
                    <a:moveTo>
                      <a:pt x="0" y="54070"/>
                    </a:moveTo>
                    <a:cubicBezTo>
                      <a:pt x="0" y="24208"/>
                      <a:pt x="24208" y="0"/>
                      <a:pt x="54070" y="0"/>
                    </a:cubicBezTo>
                    <a:lnTo>
                      <a:pt x="3450615" y="0"/>
                    </a:lnTo>
                    <a:cubicBezTo>
                      <a:pt x="3480477" y="0"/>
                      <a:pt x="3504685" y="24208"/>
                      <a:pt x="3504685" y="54070"/>
                    </a:cubicBezTo>
                    <a:lnTo>
                      <a:pt x="3504685" y="486634"/>
                    </a:lnTo>
                    <a:cubicBezTo>
                      <a:pt x="3504685" y="516496"/>
                      <a:pt x="3480477" y="540704"/>
                      <a:pt x="3450615" y="540704"/>
                    </a:cubicBezTo>
                    <a:lnTo>
                      <a:pt x="54070" y="540704"/>
                    </a:lnTo>
                    <a:cubicBezTo>
                      <a:pt x="24208" y="540704"/>
                      <a:pt x="0" y="516496"/>
                      <a:pt x="0" y="486634"/>
                    </a:cubicBezTo>
                    <a:lnTo>
                      <a:pt x="0" y="54070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11250264"/>
                  <a:satOff val="-16880"/>
                  <a:lumOff val="-2745"/>
                  <a:alphaOff val="0"/>
                </a:schemeClr>
              </a:fillRef>
              <a:effectRef idx="0">
                <a:schemeClr val="accent3">
                  <a:hueOff val="11250264"/>
                  <a:satOff val="-16880"/>
                  <a:lumOff val="-274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793107" tIns="38100" rIns="38100" bIns="38100" anchor="ctr"/>
              <a:lstStyle/>
              <a:p>
                <a:pPr defTabSz="4445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1000" b="1">
                    <a:solidFill>
                      <a:srgbClr val="FFFFFF"/>
                    </a:solidFill>
                    <a:latin typeface="DINCyr-Regular" charset="0"/>
                    <a:ea typeface="Arial" charset="0"/>
                    <a:cs typeface="Arial" charset="0"/>
                  </a:rPr>
                  <a:t>Финская ассоциация стандартов (</a:t>
                </a:r>
                <a:r>
                  <a:rPr lang="en-US" sz="1000" b="1">
                    <a:solidFill>
                      <a:srgbClr val="FFFFFF"/>
                    </a:solidFill>
                    <a:latin typeface="DINCyr-Regular" charset="0"/>
                    <a:ea typeface="Arial" charset="0"/>
                    <a:cs typeface="Arial" charset="0"/>
                  </a:rPr>
                  <a:t>SFS)</a:t>
                </a:r>
                <a:endParaRPr lang="ru-RU" sz="1000" b="1">
                  <a:solidFill>
                    <a:srgbClr val="FFFFFF"/>
                  </a:solidFill>
                  <a:latin typeface="DINCyr-Regular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5" name="Полилиния 4"/>
            <p:cNvSpPr/>
            <p:nvPr/>
          </p:nvSpPr>
          <p:spPr bwMode="auto">
            <a:xfrm>
              <a:off x="127500" y="6156354"/>
              <a:ext cx="3580404" cy="557075"/>
            </a:xfrm>
            <a:custGeom>
              <a:avLst/>
              <a:gdLst>
                <a:gd name="connsiteX0" fmla="*/ 0 w 3528367"/>
                <a:gd name="connsiteY0" fmla="*/ 57694 h 576943"/>
                <a:gd name="connsiteX1" fmla="*/ 57694 w 3528367"/>
                <a:gd name="connsiteY1" fmla="*/ 0 h 576943"/>
                <a:gd name="connsiteX2" fmla="*/ 3470673 w 3528367"/>
                <a:gd name="connsiteY2" fmla="*/ 0 h 576943"/>
                <a:gd name="connsiteX3" fmla="*/ 3528367 w 3528367"/>
                <a:gd name="connsiteY3" fmla="*/ 57694 h 576943"/>
                <a:gd name="connsiteX4" fmla="*/ 3528367 w 3528367"/>
                <a:gd name="connsiteY4" fmla="*/ 519249 h 576943"/>
                <a:gd name="connsiteX5" fmla="*/ 3470673 w 3528367"/>
                <a:gd name="connsiteY5" fmla="*/ 576943 h 576943"/>
                <a:gd name="connsiteX6" fmla="*/ 57694 w 3528367"/>
                <a:gd name="connsiteY6" fmla="*/ 576943 h 576943"/>
                <a:gd name="connsiteX7" fmla="*/ 0 w 3528367"/>
                <a:gd name="connsiteY7" fmla="*/ 519249 h 576943"/>
                <a:gd name="connsiteX8" fmla="*/ 0 w 3528367"/>
                <a:gd name="connsiteY8" fmla="*/ 57694 h 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28367" h="576943">
                  <a:moveTo>
                    <a:pt x="0" y="57694"/>
                  </a:moveTo>
                  <a:cubicBezTo>
                    <a:pt x="0" y="25830"/>
                    <a:pt x="25830" y="0"/>
                    <a:pt x="57694" y="0"/>
                  </a:cubicBezTo>
                  <a:lnTo>
                    <a:pt x="3470673" y="0"/>
                  </a:lnTo>
                  <a:cubicBezTo>
                    <a:pt x="3502537" y="0"/>
                    <a:pt x="3528367" y="25830"/>
                    <a:pt x="3528367" y="57694"/>
                  </a:cubicBezTo>
                  <a:lnTo>
                    <a:pt x="3528367" y="519249"/>
                  </a:lnTo>
                  <a:cubicBezTo>
                    <a:pt x="3528367" y="551113"/>
                    <a:pt x="3502537" y="576943"/>
                    <a:pt x="3470673" y="576943"/>
                  </a:cubicBezTo>
                  <a:lnTo>
                    <a:pt x="57694" y="576943"/>
                  </a:lnTo>
                  <a:cubicBezTo>
                    <a:pt x="25830" y="576943"/>
                    <a:pt x="0" y="551113"/>
                    <a:pt x="0" y="519249"/>
                  </a:cubicBezTo>
                  <a:lnTo>
                    <a:pt x="0" y="57694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05277" tIns="41910" rIns="41911" bIns="41910" anchor="ctr"/>
            <a:lstStyle/>
            <a:p>
              <a:pPr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000" b="1">
                  <a:solidFill>
                    <a:srgbClr val="FFFFFF"/>
                  </a:solidFill>
                  <a:latin typeface="DINCyr-Regular" charset="0"/>
                  <a:ea typeface="Arial" charset="0"/>
                  <a:cs typeface="Arial" charset="0"/>
                </a:rPr>
                <a:t>Корейская ассоциация по стандартизации </a:t>
              </a:r>
              <a:r>
                <a:rPr lang="en-US" sz="1000" b="1">
                  <a:solidFill>
                    <a:srgbClr val="FFFFFF"/>
                  </a:solidFill>
                  <a:latin typeface="DINCyr-Regular" charset="0"/>
                  <a:ea typeface="Arial" charset="0"/>
                  <a:cs typeface="Arial" charset="0"/>
                </a:rPr>
                <a:t>(KSA) </a:t>
              </a:r>
              <a:endParaRPr lang="ru-RU" sz="1000" b="1">
                <a:solidFill>
                  <a:srgbClr val="FFFFFF"/>
                </a:solidFill>
                <a:latin typeface="DINCyr-Regular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2292" name="Группа 20"/>
          <p:cNvGrpSpPr>
            <a:grpSpLocks/>
          </p:cNvGrpSpPr>
          <p:nvPr/>
        </p:nvGrpSpPr>
        <p:grpSpPr bwMode="auto">
          <a:xfrm>
            <a:off x="5627688" y="1084263"/>
            <a:ext cx="3314700" cy="4433887"/>
            <a:chOff x="5499733" y="1500716"/>
            <a:chExt cx="3464387" cy="5257228"/>
          </a:xfrm>
        </p:grpSpPr>
        <p:grpSp>
          <p:nvGrpSpPr>
            <p:cNvPr id="12318" name="Группа 2"/>
            <p:cNvGrpSpPr>
              <a:grpSpLocks/>
            </p:cNvGrpSpPr>
            <p:nvPr/>
          </p:nvGrpSpPr>
          <p:grpSpPr bwMode="auto">
            <a:xfrm>
              <a:off x="5499733" y="2098234"/>
              <a:ext cx="3464387" cy="4659710"/>
              <a:chOff x="5294252" y="1699060"/>
              <a:chExt cx="3530526" cy="4961365"/>
            </a:xfrm>
          </p:grpSpPr>
          <p:sp>
            <p:nvSpPr>
              <p:cNvPr id="26" name="Полилиния 25"/>
              <p:cNvSpPr/>
              <p:nvPr/>
            </p:nvSpPr>
            <p:spPr bwMode="auto">
              <a:xfrm>
                <a:off x="5294252" y="6103274"/>
                <a:ext cx="3528835" cy="557151"/>
              </a:xfrm>
              <a:custGeom>
                <a:avLst/>
                <a:gdLst>
                  <a:gd name="connsiteX0" fmla="*/ 0 w 3528367"/>
                  <a:gd name="connsiteY0" fmla="*/ 57694 h 576943"/>
                  <a:gd name="connsiteX1" fmla="*/ 57694 w 3528367"/>
                  <a:gd name="connsiteY1" fmla="*/ 0 h 576943"/>
                  <a:gd name="connsiteX2" fmla="*/ 3470673 w 3528367"/>
                  <a:gd name="connsiteY2" fmla="*/ 0 h 576943"/>
                  <a:gd name="connsiteX3" fmla="*/ 3528367 w 3528367"/>
                  <a:gd name="connsiteY3" fmla="*/ 57694 h 576943"/>
                  <a:gd name="connsiteX4" fmla="*/ 3528367 w 3528367"/>
                  <a:gd name="connsiteY4" fmla="*/ 519249 h 576943"/>
                  <a:gd name="connsiteX5" fmla="*/ 3470673 w 3528367"/>
                  <a:gd name="connsiteY5" fmla="*/ 576943 h 576943"/>
                  <a:gd name="connsiteX6" fmla="*/ 57694 w 3528367"/>
                  <a:gd name="connsiteY6" fmla="*/ 576943 h 576943"/>
                  <a:gd name="connsiteX7" fmla="*/ 0 w 3528367"/>
                  <a:gd name="connsiteY7" fmla="*/ 519249 h 576943"/>
                  <a:gd name="connsiteX8" fmla="*/ 0 w 3528367"/>
                  <a:gd name="connsiteY8" fmla="*/ 57694 h 576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28367" h="576943">
                    <a:moveTo>
                      <a:pt x="0" y="57694"/>
                    </a:moveTo>
                    <a:cubicBezTo>
                      <a:pt x="0" y="25830"/>
                      <a:pt x="25830" y="0"/>
                      <a:pt x="57694" y="0"/>
                    </a:cubicBezTo>
                    <a:lnTo>
                      <a:pt x="3470673" y="0"/>
                    </a:lnTo>
                    <a:cubicBezTo>
                      <a:pt x="3502537" y="0"/>
                      <a:pt x="3528367" y="25830"/>
                      <a:pt x="3528367" y="57694"/>
                    </a:cubicBezTo>
                    <a:lnTo>
                      <a:pt x="3528367" y="519249"/>
                    </a:lnTo>
                    <a:cubicBezTo>
                      <a:pt x="3528367" y="551113"/>
                      <a:pt x="3502537" y="576943"/>
                      <a:pt x="3470673" y="576943"/>
                    </a:cubicBezTo>
                    <a:lnTo>
                      <a:pt x="57694" y="576943"/>
                    </a:lnTo>
                    <a:cubicBezTo>
                      <a:pt x="25830" y="576943"/>
                      <a:pt x="0" y="551113"/>
                      <a:pt x="0" y="519249"/>
                    </a:cubicBezTo>
                    <a:lnTo>
                      <a:pt x="0" y="57694"/>
                    </a:lnTo>
                    <a:close/>
                  </a:path>
                </a:pathLst>
              </a:custGeom>
              <a:solidFill>
                <a:srgbClr val="4A54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805277" tIns="41910" rIns="41911" bIns="41910" anchor="ctr"/>
              <a:lstStyle/>
              <a:p>
                <a:pPr algn="r" defTabSz="4889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100" b="1">
                    <a:solidFill>
                      <a:srgbClr val="FFFFFF"/>
                    </a:solidFill>
                    <a:latin typeface="Franklin Gothic Medium" charset="0"/>
                    <a:ea typeface="Arial" charset="0"/>
                    <a:cs typeface="Arial" charset="0"/>
                  </a:rPr>
                  <a:t/>
                </a:r>
                <a:br>
                  <a:rPr lang="en-US" sz="1100" b="1">
                    <a:solidFill>
                      <a:srgbClr val="FFFFFF"/>
                    </a:solidFill>
                    <a:latin typeface="Franklin Gothic Medium" charset="0"/>
                    <a:ea typeface="Arial" charset="0"/>
                    <a:cs typeface="Arial" charset="0"/>
                  </a:rPr>
                </a:br>
                <a:r>
                  <a:rPr lang="ru-RU" sz="1000" b="1">
                    <a:solidFill>
                      <a:srgbClr val="FFFFFF"/>
                    </a:solidFill>
                    <a:latin typeface="DINCyr-Regular" charset="0"/>
                    <a:ea typeface="Arial" charset="0"/>
                    <a:cs typeface="Arial" charset="0"/>
                  </a:rPr>
                  <a:t>Монгольский центр стандартизации и метрологии (</a:t>
                </a:r>
                <a:r>
                  <a:rPr lang="en-US" sz="1000" b="1">
                    <a:solidFill>
                      <a:srgbClr val="FFFFFF"/>
                    </a:solidFill>
                    <a:latin typeface="DINCyr-Regular" charset="0"/>
                    <a:ea typeface="Arial" charset="0"/>
                    <a:cs typeface="Arial" charset="0"/>
                  </a:rPr>
                  <a:t>MASM)</a:t>
                </a:r>
                <a:endParaRPr lang="ru-RU" sz="1000" b="1">
                  <a:solidFill>
                    <a:srgbClr val="FFFFFF"/>
                  </a:solidFill>
                  <a:latin typeface="DINCyr-Regular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7" name="Полилиния 26"/>
              <p:cNvSpPr/>
              <p:nvPr/>
            </p:nvSpPr>
            <p:spPr bwMode="auto">
              <a:xfrm>
                <a:off x="5295942" y="1698172"/>
                <a:ext cx="3528836" cy="557151"/>
              </a:xfrm>
              <a:custGeom>
                <a:avLst/>
                <a:gdLst>
                  <a:gd name="connsiteX0" fmla="*/ 0 w 3528367"/>
                  <a:gd name="connsiteY0" fmla="*/ 57694 h 576943"/>
                  <a:gd name="connsiteX1" fmla="*/ 57694 w 3528367"/>
                  <a:gd name="connsiteY1" fmla="*/ 0 h 576943"/>
                  <a:gd name="connsiteX2" fmla="*/ 3470673 w 3528367"/>
                  <a:gd name="connsiteY2" fmla="*/ 0 h 576943"/>
                  <a:gd name="connsiteX3" fmla="*/ 3528367 w 3528367"/>
                  <a:gd name="connsiteY3" fmla="*/ 57694 h 576943"/>
                  <a:gd name="connsiteX4" fmla="*/ 3528367 w 3528367"/>
                  <a:gd name="connsiteY4" fmla="*/ 519249 h 576943"/>
                  <a:gd name="connsiteX5" fmla="*/ 3470673 w 3528367"/>
                  <a:gd name="connsiteY5" fmla="*/ 576943 h 576943"/>
                  <a:gd name="connsiteX6" fmla="*/ 57694 w 3528367"/>
                  <a:gd name="connsiteY6" fmla="*/ 576943 h 576943"/>
                  <a:gd name="connsiteX7" fmla="*/ 0 w 3528367"/>
                  <a:gd name="connsiteY7" fmla="*/ 519249 h 576943"/>
                  <a:gd name="connsiteX8" fmla="*/ 0 w 3528367"/>
                  <a:gd name="connsiteY8" fmla="*/ 57694 h 576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28367" h="576943">
                    <a:moveTo>
                      <a:pt x="0" y="57694"/>
                    </a:moveTo>
                    <a:cubicBezTo>
                      <a:pt x="0" y="25830"/>
                      <a:pt x="25830" y="0"/>
                      <a:pt x="57694" y="0"/>
                    </a:cubicBezTo>
                    <a:lnTo>
                      <a:pt x="3470673" y="0"/>
                    </a:lnTo>
                    <a:cubicBezTo>
                      <a:pt x="3502537" y="0"/>
                      <a:pt x="3528367" y="25830"/>
                      <a:pt x="3528367" y="57694"/>
                    </a:cubicBezTo>
                    <a:lnTo>
                      <a:pt x="3528367" y="519249"/>
                    </a:lnTo>
                    <a:cubicBezTo>
                      <a:pt x="3528367" y="551113"/>
                      <a:pt x="3502537" y="576943"/>
                      <a:pt x="3470673" y="576943"/>
                    </a:cubicBezTo>
                    <a:lnTo>
                      <a:pt x="57694" y="576943"/>
                    </a:lnTo>
                    <a:cubicBezTo>
                      <a:pt x="25830" y="576943"/>
                      <a:pt x="0" y="551113"/>
                      <a:pt x="0" y="519249"/>
                    </a:cubicBezTo>
                    <a:lnTo>
                      <a:pt x="0" y="57694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805277" tIns="41910" rIns="41911" bIns="41910" anchor="ctr"/>
              <a:lstStyle/>
              <a:p>
                <a:pPr algn="r" defTabSz="4889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1000" b="1">
                    <a:solidFill>
                      <a:srgbClr val="FFFFFF"/>
                    </a:solidFill>
                    <a:latin typeface="DINCyr-Regular" charset="0"/>
                    <a:ea typeface="Arial" charset="0"/>
                    <a:cs typeface="Arial" charset="0"/>
                  </a:rPr>
                  <a:t>Управление по стандартизации Китая </a:t>
                </a:r>
                <a:r>
                  <a:rPr lang="en-US" sz="1000" b="1">
                    <a:solidFill>
                      <a:srgbClr val="FFFFFF"/>
                    </a:solidFill>
                    <a:latin typeface="DINCyr-Regular" charset="0"/>
                    <a:ea typeface="Arial" charset="0"/>
                    <a:cs typeface="Arial" charset="0"/>
                  </a:rPr>
                  <a:t>(SAC) </a:t>
                </a:r>
                <a:endParaRPr lang="ru-RU" sz="1000" b="1">
                  <a:solidFill>
                    <a:srgbClr val="FFFFFF"/>
                  </a:solidFill>
                  <a:latin typeface="DINCyr-Regular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8" name="Полилиния 27"/>
              <p:cNvSpPr/>
              <p:nvPr/>
            </p:nvSpPr>
            <p:spPr bwMode="auto">
              <a:xfrm>
                <a:off x="5295942" y="2333486"/>
                <a:ext cx="3528836" cy="559155"/>
              </a:xfrm>
              <a:custGeom>
                <a:avLst/>
                <a:gdLst>
                  <a:gd name="connsiteX0" fmla="*/ 0 w 3528367"/>
                  <a:gd name="connsiteY0" fmla="*/ 57694 h 576943"/>
                  <a:gd name="connsiteX1" fmla="*/ 57694 w 3528367"/>
                  <a:gd name="connsiteY1" fmla="*/ 0 h 576943"/>
                  <a:gd name="connsiteX2" fmla="*/ 3470673 w 3528367"/>
                  <a:gd name="connsiteY2" fmla="*/ 0 h 576943"/>
                  <a:gd name="connsiteX3" fmla="*/ 3528367 w 3528367"/>
                  <a:gd name="connsiteY3" fmla="*/ 57694 h 576943"/>
                  <a:gd name="connsiteX4" fmla="*/ 3528367 w 3528367"/>
                  <a:gd name="connsiteY4" fmla="*/ 519249 h 576943"/>
                  <a:gd name="connsiteX5" fmla="*/ 3470673 w 3528367"/>
                  <a:gd name="connsiteY5" fmla="*/ 576943 h 576943"/>
                  <a:gd name="connsiteX6" fmla="*/ 57694 w 3528367"/>
                  <a:gd name="connsiteY6" fmla="*/ 576943 h 576943"/>
                  <a:gd name="connsiteX7" fmla="*/ 0 w 3528367"/>
                  <a:gd name="connsiteY7" fmla="*/ 519249 h 576943"/>
                  <a:gd name="connsiteX8" fmla="*/ 0 w 3528367"/>
                  <a:gd name="connsiteY8" fmla="*/ 57694 h 576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28367" h="576943">
                    <a:moveTo>
                      <a:pt x="0" y="57694"/>
                    </a:moveTo>
                    <a:cubicBezTo>
                      <a:pt x="0" y="25830"/>
                      <a:pt x="25830" y="0"/>
                      <a:pt x="57694" y="0"/>
                    </a:cubicBezTo>
                    <a:lnTo>
                      <a:pt x="3470673" y="0"/>
                    </a:lnTo>
                    <a:cubicBezTo>
                      <a:pt x="3502537" y="0"/>
                      <a:pt x="3528367" y="25830"/>
                      <a:pt x="3528367" y="57694"/>
                    </a:cubicBezTo>
                    <a:lnTo>
                      <a:pt x="3528367" y="519249"/>
                    </a:lnTo>
                    <a:cubicBezTo>
                      <a:pt x="3528367" y="551113"/>
                      <a:pt x="3502537" y="576943"/>
                      <a:pt x="3470673" y="576943"/>
                    </a:cubicBezTo>
                    <a:lnTo>
                      <a:pt x="57694" y="576943"/>
                    </a:lnTo>
                    <a:cubicBezTo>
                      <a:pt x="25830" y="576943"/>
                      <a:pt x="0" y="551113"/>
                      <a:pt x="0" y="519249"/>
                    </a:cubicBezTo>
                    <a:lnTo>
                      <a:pt x="0" y="57694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780253"/>
                  <a:satOff val="-973"/>
                  <a:lumOff val="229"/>
                  <a:alphaOff val="0"/>
                </a:schemeClr>
              </a:fillRef>
              <a:effectRef idx="0">
                <a:schemeClr val="accent2">
                  <a:hueOff val="780253"/>
                  <a:satOff val="-973"/>
                  <a:lumOff val="22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805277" tIns="41910" rIns="41911" bIns="41910" anchor="ctr"/>
              <a:lstStyle/>
              <a:p>
                <a:pPr algn="r" defTabSz="4889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1000" b="1">
                    <a:solidFill>
                      <a:srgbClr val="FFFFFF"/>
                    </a:solidFill>
                    <a:latin typeface="DINCyr-Regular" charset="0"/>
                    <a:ea typeface="Arial" charset="0"/>
                    <a:cs typeface="Arial" charset="0"/>
                  </a:rPr>
                  <a:t>Ассоциация по стандартизации и сертификации Испании (AENOR)</a:t>
                </a:r>
              </a:p>
            </p:txBody>
          </p:sp>
          <p:sp>
            <p:nvSpPr>
              <p:cNvPr id="29" name="Скругленный прямоугольник 28"/>
              <p:cNvSpPr/>
              <p:nvPr/>
            </p:nvSpPr>
            <p:spPr bwMode="auto">
              <a:xfrm>
                <a:off x="5333786" y="2390769"/>
                <a:ext cx="705842" cy="446298"/>
              </a:xfrm>
              <a:prstGeom prst="roundRect">
                <a:avLst>
                  <a:gd name="adj" fmla="val 10000"/>
                </a:avLst>
              </a:prstGeom>
              <a:blipFill>
                <a:blip r:embed="rId2" cstate="print">
                  <a:extLst/>
                </a:blip>
                <a:srcRect/>
                <a:stretch>
                  <a:fillRect l="-11000" r="-11000"/>
                </a:stretch>
              </a:blipFill>
              <a:ln w="0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tint val="50000"/>
                  <a:hueOff val="833813"/>
                  <a:satOff val="-746"/>
                  <a:lumOff val="2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Полилиния 29"/>
              <p:cNvSpPr/>
              <p:nvPr/>
            </p:nvSpPr>
            <p:spPr bwMode="auto">
              <a:xfrm>
                <a:off x="5295942" y="2970803"/>
                <a:ext cx="3528836" cy="557151"/>
              </a:xfrm>
              <a:custGeom>
                <a:avLst/>
                <a:gdLst>
                  <a:gd name="connsiteX0" fmla="*/ 0 w 3528367"/>
                  <a:gd name="connsiteY0" fmla="*/ 57694 h 576943"/>
                  <a:gd name="connsiteX1" fmla="*/ 57694 w 3528367"/>
                  <a:gd name="connsiteY1" fmla="*/ 0 h 576943"/>
                  <a:gd name="connsiteX2" fmla="*/ 3470673 w 3528367"/>
                  <a:gd name="connsiteY2" fmla="*/ 0 h 576943"/>
                  <a:gd name="connsiteX3" fmla="*/ 3528367 w 3528367"/>
                  <a:gd name="connsiteY3" fmla="*/ 57694 h 576943"/>
                  <a:gd name="connsiteX4" fmla="*/ 3528367 w 3528367"/>
                  <a:gd name="connsiteY4" fmla="*/ 519249 h 576943"/>
                  <a:gd name="connsiteX5" fmla="*/ 3470673 w 3528367"/>
                  <a:gd name="connsiteY5" fmla="*/ 576943 h 576943"/>
                  <a:gd name="connsiteX6" fmla="*/ 57694 w 3528367"/>
                  <a:gd name="connsiteY6" fmla="*/ 576943 h 576943"/>
                  <a:gd name="connsiteX7" fmla="*/ 0 w 3528367"/>
                  <a:gd name="connsiteY7" fmla="*/ 519249 h 576943"/>
                  <a:gd name="connsiteX8" fmla="*/ 0 w 3528367"/>
                  <a:gd name="connsiteY8" fmla="*/ 57694 h 576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28367" h="576943">
                    <a:moveTo>
                      <a:pt x="0" y="57694"/>
                    </a:moveTo>
                    <a:cubicBezTo>
                      <a:pt x="0" y="25830"/>
                      <a:pt x="25830" y="0"/>
                      <a:pt x="57694" y="0"/>
                    </a:cubicBezTo>
                    <a:lnTo>
                      <a:pt x="3470673" y="0"/>
                    </a:lnTo>
                    <a:cubicBezTo>
                      <a:pt x="3502537" y="0"/>
                      <a:pt x="3528367" y="25830"/>
                      <a:pt x="3528367" y="57694"/>
                    </a:cubicBezTo>
                    <a:lnTo>
                      <a:pt x="3528367" y="519249"/>
                    </a:lnTo>
                    <a:cubicBezTo>
                      <a:pt x="3528367" y="551113"/>
                      <a:pt x="3502537" y="576943"/>
                      <a:pt x="3470673" y="576943"/>
                    </a:cubicBezTo>
                    <a:lnTo>
                      <a:pt x="57694" y="576943"/>
                    </a:lnTo>
                    <a:cubicBezTo>
                      <a:pt x="25830" y="576943"/>
                      <a:pt x="0" y="551113"/>
                      <a:pt x="0" y="519249"/>
                    </a:cubicBezTo>
                    <a:lnTo>
                      <a:pt x="0" y="57694"/>
                    </a:lnTo>
                    <a:close/>
                  </a:path>
                </a:pathLst>
              </a:custGeom>
              <a:solidFill>
                <a:srgbClr val="0038A8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1560506"/>
                  <a:satOff val="-1946"/>
                  <a:lumOff val="458"/>
                  <a:alphaOff val="0"/>
                </a:schemeClr>
              </a:fillRef>
              <a:effectRef idx="0">
                <a:schemeClr val="accent2">
                  <a:hueOff val="1560506"/>
                  <a:satOff val="-1946"/>
                  <a:lumOff val="45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805277" tIns="41910" rIns="41911" bIns="41910" anchor="ctr"/>
              <a:lstStyle/>
              <a:p>
                <a:pPr algn="r" defTabSz="4889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1000" b="1">
                    <a:solidFill>
                      <a:srgbClr val="FFFFFF"/>
                    </a:solidFill>
                    <a:latin typeface="DINCyr-Regular" charset="0"/>
                    <a:ea typeface="Arial" charset="0"/>
                    <a:cs typeface="Arial" charset="0"/>
                  </a:rPr>
                  <a:t>Турецкий институт стандартов </a:t>
                </a:r>
              </a:p>
              <a:p>
                <a:pPr algn="r" defTabSz="4889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000" b="1">
                    <a:solidFill>
                      <a:srgbClr val="FFFFFF"/>
                    </a:solidFill>
                    <a:latin typeface="DINCyr-Regular" charset="0"/>
                    <a:ea typeface="Arial" charset="0"/>
                    <a:cs typeface="Arial" charset="0"/>
                  </a:rPr>
                  <a:t>(TSE)</a:t>
                </a:r>
                <a:endParaRPr lang="ru-RU" sz="1000" b="1">
                  <a:solidFill>
                    <a:srgbClr val="FFFFFF"/>
                  </a:solidFill>
                  <a:latin typeface="DINCyr-Regular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2" name="Полилиния 31"/>
              <p:cNvSpPr/>
              <p:nvPr/>
            </p:nvSpPr>
            <p:spPr bwMode="auto">
              <a:xfrm>
                <a:off x="5295942" y="3594090"/>
                <a:ext cx="3528836" cy="559156"/>
              </a:xfrm>
              <a:custGeom>
                <a:avLst/>
                <a:gdLst>
                  <a:gd name="connsiteX0" fmla="*/ 0 w 3528367"/>
                  <a:gd name="connsiteY0" fmla="*/ 57694 h 576943"/>
                  <a:gd name="connsiteX1" fmla="*/ 57694 w 3528367"/>
                  <a:gd name="connsiteY1" fmla="*/ 0 h 576943"/>
                  <a:gd name="connsiteX2" fmla="*/ 3470673 w 3528367"/>
                  <a:gd name="connsiteY2" fmla="*/ 0 h 576943"/>
                  <a:gd name="connsiteX3" fmla="*/ 3528367 w 3528367"/>
                  <a:gd name="connsiteY3" fmla="*/ 57694 h 576943"/>
                  <a:gd name="connsiteX4" fmla="*/ 3528367 w 3528367"/>
                  <a:gd name="connsiteY4" fmla="*/ 519249 h 576943"/>
                  <a:gd name="connsiteX5" fmla="*/ 3470673 w 3528367"/>
                  <a:gd name="connsiteY5" fmla="*/ 576943 h 576943"/>
                  <a:gd name="connsiteX6" fmla="*/ 57694 w 3528367"/>
                  <a:gd name="connsiteY6" fmla="*/ 576943 h 576943"/>
                  <a:gd name="connsiteX7" fmla="*/ 0 w 3528367"/>
                  <a:gd name="connsiteY7" fmla="*/ 519249 h 576943"/>
                  <a:gd name="connsiteX8" fmla="*/ 0 w 3528367"/>
                  <a:gd name="connsiteY8" fmla="*/ 57694 h 576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28367" h="576943">
                    <a:moveTo>
                      <a:pt x="0" y="57694"/>
                    </a:moveTo>
                    <a:cubicBezTo>
                      <a:pt x="0" y="25830"/>
                      <a:pt x="25830" y="0"/>
                      <a:pt x="57694" y="0"/>
                    </a:cubicBezTo>
                    <a:lnTo>
                      <a:pt x="3470673" y="0"/>
                    </a:lnTo>
                    <a:cubicBezTo>
                      <a:pt x="3502537" y="0"/>
                      <a:pt x="3528367" y="25830"/>
                      <a:pt x="3528367" y="57694"/>
                    </a:cubicBezTo>
                    <a:lnTo>
                      <a:pt x="3528367" y="519249"/>
                    </a:lnTo>
                    <a:cubicBezTo>
                      <a:pt x="3528367" y="551113"/>
                      <a:pt x="3502537" y="576943"/>
                      <a:pt x="3470673" y="576943"/>
                    </a:cubicBezTo>
                    <a:lnTo>
                      <a:pt x="57694" y="576943"/>
                    </a:lnTo>
                    <a:cubicBezTo>
                      <a:pt x="25830" y="576943"/>
                      <a:pt x="0" y="551113"/>
                      <a:pt x="0" y="519249"/>
                    </a:cubicBezTo>
                    <a:lnTo>
                      <a:pt x="0" y="57694"/>
                    </a:lnTo>
                    <a:close/>
                  </a:path>
                </a:pathLst>
              </a:custGeom>
              <a:solidFill>
                <a:schemeClr val="accent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2340759"/>
                  <a:satOff val="-2919"/>
                  <a:lumOff val="686"/>
                  <a:alphaOff val="0"/>
                </a:schemeClr>
              </a:fillRef>
              <a:effectRef idx="0">
                <a:schemeClr val="accent2">
                  <a:hueOff val="2340759"/>
                  <a:satOff val="-2919"/>
                  <a:lumOff val="686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805277" tIns="41910" rIns="41911" bIns="41910" anchor="ctr"/>
              <a:lstStyle/>
              <a:p>
                <a:pPr algn="r" defTabSz="4889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1000" b="1">
                    <a:solidFill>
                      <a:srgbClr val="FFFFFF"/>
                    </a:solidFill>
                    <a:latin typeface="DINCyr-Regular" charset="0"/>
                    <a:ea typeface="Arial" charset="0"/>
                    <a:cs typeface="Arial" charset="0"/>
                  </a:rPr>
                  <a:t>Французская организация по стандартизации (AFNOR)</a:t>
                </a:r>
              </a:p>
            </p:txBody>
          </p:sp>
          <p:sp>
            <p:nvSpPr>
              <p:cNvPr id="34" name="Полилиния 33"/>
              <p:cNvSpPr/>
              <p:nvPr/>
            </p:nvSpPr>
            <p:spPr bwMode="auto">
              <a:xfrm>
                <a:off x="5295942" y="4209361"/>
                <a:ext cx="3528836" cy="557151"/>
              </a:xfrm>
              <a:custGeom>
                <a:avLst/>
                <a:gdLst>
                  <a:gd name="connsiteX0" fmla="*/ 0 w 3528367"/>
                  <a:gd name="connsiteY0" fmla="*/ 57694 h 576943"/>
                  <a:gd name="connsiteX1" fmla="*/ 57694 w 3528367"/>
                  <a:gd name="connsiteY1" fmla="*/ 0 h 576943"/>
                  <a:gd name="connsiteX2" fmla="*/ 3470673 w 3528367"/>
                  <a:gd name="connsiteY2" fmla="*/ 0 h 576943"/>
                  <a:gd name="connsiteX3" fmla="*/ 3528367 w 3528367"/>
                  <a:gd name="connsiteY3" fmla="*/ 57694 h 576943"/>
                  <a:gd name="connsiteX4" fmla="*/ 3528367 w 3528367"/>
                  <a:gd name="connsiteY4" fmla="*/ 519249 h 576943"/>
                  <a:gd name="connsiteX5" fmla="*/ 3470673 w 3528367"/>
                  <a:gd name="connsiteY5" fmla="*/ 576943 h 576943"/>
                  <a:gd name="connsiteX6" fmla="*/ 57694 w 3528367"/>
                  <a:gd name="connsiteY6" fmla="*/ 576943 h 576943"/>
                  <a:gd name="connsiteX7" fmla="*/ 0 w 3528367"/>
                  <a:gd name="connsiteY7" fmla="*/ 519249 h 576943"/>
                  <a:gd name="connsiteX8" fmla="*/ 0 w 3528367"/>
                  <a:gd name="connsiteY8" fmla="*/ 57694 h 576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28367" h="576943">
                    <a:moveTo>
                      <a:pt x="0" y="57694"/>
                    </a:moveTo>
                    <a:cubicBezTo>
                      <a:pt x="0" y="25830"/>
                      <a:pt x="25830" y="0"/>
                      <a:pt x="57694" y="0"/>
                    </a:cubicBezTo>
                    <a:lnTo>
                      <a:pt x="3470673" y="0"/>
                    </a:lnTo>
                    <a:cubicBezTo>
                      <a:pt x="3502537" y="0"/>
                      <a:pt x="3528367" y="25830"/>
                      <a:pt x="3528367" y="57694"/>
                    </a:cubicBezTo>
                    <a:lnTo>
                      <a:pt x="3528367" y="519249"/>
                    </a:lnTo>
                    <a:cubicBezTo>
                      <a:pt x="3528367" y="551113"/>
                      <a:pt x="3502537" y="576943"/>
                      <a:pt x="3470673" y="576943"/>
                    </a:cubicBezTo>
                    <a:lnTo>
                      <a:pt x="57694" y="576943"/>
                    </a:lnTo>
                    <a:cubicBezTo>
                      <a:pt x="25830" y="576943"/>
                      <a:pt x="0" y="551113"/>
                      <a:pt x="0" y="519249"/>
                    </a:cubicBezTo>
                    <a:lnTo>
                      <a:pt x="0" y="57694"/>
                    </a:lnTo>
                    <a:close/>
                  </a:path>
                </a:pathLst>
              </a:custGeom>
              <a:solidFill>
                <a:schemeClr val="accent4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3121013"/>
                  <a:satOff val="-3893"/>
                  <a:lumOff val="915"/>
                  <a:alphaOff val="0"/>
                </a:schemeClr>
              </a:fillRef>
              <a:effectRef idx="0">
                <a:schemeClr val="accent2">
                  <a:hueOff val="3121013"/>
                  <a:satOff val="-3893"/>
                  <a:lumOff val="91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805277" tIns="41910" rIns="41911" bIns="41910" anchor="ctr"/>
              <a:lstStyle/>
              <a:p>
                <a:pPr algn="r" defTabSz="4889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1000" b="1">
                    <a:solidFill>
                      <a:srgbClr val="FFFFFF"/>
                    </a:solidFill>
                    <a:latin typeface="DINCyr-Regular" charset="0"/>
                    <a:ea typeface="Arial" charset="0"/>
                    <a:cs typeface="Arial" charset="0"/>
                  </a:rPr>
                  <a:t>Германский институт стандартизации (</a:t>
                </a:r>
                <a:r>
                  <a:rPr lang="en-US" sz="1000" b="1">
                    <a:solidFill>
                      <a:srgbClr val="FFFFFF"/>
                    </a:solidFill>
                    <a:latin typeface="DINCyr-Regular" charset="0"/>
                    <a:ea typeface="Arial" charset="0"/>
                    <a:cs typeface="Arial" charset="0"/>
                  </a:rPr>
                  <a:t>DIN)</a:t>
                </a:r>
                <a:endParaRPr lang="ru-RU" sz="1000" b="1">
                  <a:solidFill>
                    <a:srgbClr val="FFFFFF"/>
                  </a:solidFill>
                  <a:latin typeface="DINCyr-Regular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6" name="Полилиния 35"/>
              <p:cNvSpPr/>
              <p:nvPr/>
            </p:nvSpPr>
            <p:spPr bwMode="auto">
              <a:xfrm>
                <a:off x="5295942" y="4824632"/>
                <a:ext cx="3528836" cy="557151"/>
              </a:xfrm>
              <a:custGeom>
                <a:avLst/>
                <a:gdLst>
                  <a:gd name="connsiteX0" fmla="*/ 0 w 3528367"/>
                  <a:gd name="connsiteY0" fmla="*/ 57694 h 576943"/>
                  <a:gd name="connsiteX1" fmla="*/ 57694 w 3528367"/>
                  <a:gd name="connsiteY1" fmla="*/ 0 h 576943"/>
                  <a:gd name="connsiteX2" fmla="*/ 3470673 w 3528367"/>
                  <a:gd name="connsiteY2" fmla="*/ 0 h 576943"/>
                  <a:gd name="connsiteX3" fmla="*/ 3528367 w 3528367"/>
                  <a:gd name="connsiteY3" fmla="*/ 57694 h 576943"/>
                  <a:gd name="connsiteX4" fmla="*/ 3528367 w 3528367"/>
                  <a:gd name="connsiteY4" fmla="*/ 519249 h 576943"/>
                  <a:gd name="connsiteX5" fmla="*/ 3470673 w 3528367"/>
                  <a:gd name="connsiteY5" fmla="*/ 576943 h 576943"/>
                  <a:gd name="connsiteX6" fmla="*/ 57694 w 3528367"/>
                  <a:gd name="connsiteY6" fmla="*/ 576943 h 576943"/>
                  <a:gd name="connsiteX7" fmla="*/ 0 w 3528367"/>
                  <a:gd name="connsiteY7" fmla="*/ 519249 h 576943"/>
                  <a:gd name="connsiteX8" fmla="*/ 0 w 3528367"/>
                  <a:gd name="connsiteY8" fmla="*/ 57694 h 576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28367" h="576943">
                    <a:moveTo>
                      <a:pt x="0" y="57694"/>
                    </a:moveTo>
                    <a:cubicBezTo>
                      <a:pt x="0" y="25830"/>
                      <a:pt x="25830" y="0"/>
                      <a:pt x="57694" y="0"/>
                    </a:cubicBezTo>
                    <a:lnTo>
                      <a:pt x="3470673" y="0"/>
                    </a:lnTo>
                    <a:cubicBezTo>
                      <a:pt x="3502537" y="0"/>
                      <a:pt x="3528367" y="25830"/>
                      <a:pt x="3528367" y="57694"/>
                    </a:cubicBezTo>
                    <a:lnTo>
                      <a:pt x="3528367" y="519249"/>
                    </a:lnTo>
                    <a:cubicBezTo>
                      <a:pt x="3528367" y="551113"/>
                      <a:pt x="3502537" y="576943"/>
                      <a:pt x="3470673" y="576943"/>
                    </a:cubicBezTo>
                    <a:lnTo>
                      <a:pt x="57694" y="576943"/>
                    </a:lnTo>
                    <a:cubicBezTo>
                      <a:pt x="25830" y="576943"/>
                      <a:pt x="0" y="551113"/>
                      <a:pt x="0" y="519249"/>
                    </a:cubicBezTo>
                    <a:lnTo>
                      <a:pt x="0" y="57694"/>
                    </a:lnTo>
                    <a:close/>
                  </a:path>
                </a:pathLst>
              </a:custGeom>
              <a:solidFill>
                <a:schemeClr val="accent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3901266"/>
                  <a:satOff val="-4866"/>
                  <a:lumOff val="1144"/>
                  <a:alphaOff val="0"/>
                </a:schemeClr>
              </a:fillRef>
              <a:effectRef idx="0">
                <a:schemeClr val="accent2">
                  <a:hueOff val="3901266"/>
                  <a:satOff val="-4866"/>
                  <a:lumOff val="1144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805277" tIns="41910" rIns="41911" bIns="41910" anchor="ctr"/>
              <a:lstStyle/>
              <a:p>
                <a:pPr algn="r" defTabSz="488950">
                  <a:lnSpc>
                    <a:spcPct val="90000"/>
                  </a:lnSpc>
                  <a:spcAft>
                    <a:spcPct val="35000"/>
                  </a:spcAft>
                </a:pPr>
                <a:endParaRPr lang="en-US" sz="1000" b="1" dirty="0" smtClean="0">
                  <a:solidFill>
                    <a:srgbClr val="FFFFFF"/>
                  </a:solidFill>
                  <a:latin typeface="DINCyr-Regular" charset="0"/>
                  <a:ea typeface="Arial" charset="0"/>
                  <a:cs typeface="Arial" charset="0"/>
                </a:endParaRPr>
              </a:p>
              <a:p>
                <a:pPr algn="r" defTabSz="4889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1000" b="1" dirty="0" smtClean="0">
                    <a:solidFill>
                      <a:srgbClr val="FFFFFF"/>
                    </a:solidFill>
                    <a:latin typeface="DINCyr-Regular" charset="0"/>
                    <a:ea typeface="Arial" charset="0"/>
                    <a:cs typeface="Arial" charset="0"/>
                  </a:rPr>
                  <a:t>Австрийский </a:t>
                </a:r>
                <a:r>
                  <a:rPr lang="ru-RU" sz="1000" b="1" dirty="0">
                    <a:solidFill>
                      <a:srgbClr val="FFFFFF"/>
                    </a:solidFill>
                    <a:latin typeface="DINCyr-Regular" charset="0"/>
                    <a:ea typeface="Arial" charset="0"/>
                    <a:cs typeface="Arial" charset="0"/>
                  </a:rPr>
                  <a:t>институт </a:t>
                </a:r>
                <a:r>
                  <a:rPr lang="ru-RU" sz="1000" b="1" dirty="0" smtClean="0">
                    <a:solidFill>
                      <a:srgbClr val="FFFFFF"/>
                    </a:solidFill>
                    <a:latin typeface="DINCyr-Regular" charset="0"/>
                    <a:ea typeface="Arial" charset="0"/>
                    <a:cs typeface="Arial" charset="0"/>
                  </a:rPr>
                  <a:t>стандартов</a:t>
                </a:r>
                <a:r>
                  <a:rPr lang="en-US" sz="1000" b="1" dirty="0" smtClean="0">
                    <a:solidFill>
                      <a:srgbClr val="FFFFFF"/>
                    </a:solidFill>
                    <a:latin typeface="DINCyr-Regular" charset="0"/>
                    <a:ea typeface="Arial" charset="0"/>
                    <a:cs typeface="Arial" charset="0"/>
                  </a:rPr>
                  <a:t> (ASI)</a:t>
                </a:r>
                <a:endParaRPr lang="ru-RU" sz="1000" b="1" dirty="0">
                  <a:solidFill>
                    <a:srgbClr val="FFFFFF"/>
                  </a:solidFill>
                  <a:latin typeface="DINCyr-Regular" charset="0"/>
                  <a:ea typeface="Arial" charset="0"/>
                  <a:cs typeface="Arial" charset="0"/>
                </a:endParaRPr>
              </a:p>
              <a:p>
                <a:pPr algn="r" defTabSz="488950">
                  <a:lnSpc>
                    <a:spcPct val="90000"/>
                  </a:lnSpc>
                  <a:spcAft>
                    <a:spcPct val="35000"/>
                  </a:spcAft>
                </a:pPr>
                <a:endParaRPr lang="ru-RU" sz="1000" b="1" dirty="0">
                  <a:solidFill>
                    <a:srgbClr val="FFFFFF"/>
                  </a:solidFill>
                  <a:latin typeface="DINCyr-Regular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7" name="Полилиния 36"/>
              <p:cNvSpPr/>
              <p:nvPr/>
            </p:nvSpPr>
            <p:spPr bwMode="auto">
              <a:xfrm>
                <a:off x="5295942" y="5449924"/>
                <a:ext cx="3528836" cy="557151"/>
              </a:xfrm>
              <a:custGeom>
                <a:avLst/>
                <a:gdLst>
                  <a:gd name="connsiteX0" fmla="*/ 0 w 3528367"/>
                  <a:gd name="connsiteY0" fmla="*/ 57694 h 576943"/>
                  <a:gd name="connsiteX1" fmla="*/ 57694 w 3528367"/>
                  <a:gd name="connsiteY1" fmla="*/ 0 h 576943"/>
                  <a:gd name="connsiteX2" fmla="*/ 3470673 w 3528367"/>
                  <a:gd name="connsiteY2" fmla="*/ 0 h 576943"/>
                  <a:gd name="connsiteX3" fmla="*/ 3528367 w 3528367"/>
                  <a:gd name="connsiteY3" fmla="*/ 57694 h 576943"/>
                  <a:gd name="connsiteX4" fmla="*/ 3528367 w 3528367"/>
                  <a:gd name="connsiteY4" fmla="*/ 519249 h 576943"/>
                  <a:gd name="connsiteX5" fmla="*/ 3470673 w 3528367"/>
                  <a:gd name="connsiteY5" fmla="*/ 576943 h 576943"/>
                  <a:gd name="connsiteX6" fmla="*/ 57694 w 3528367"/>
                  <a:gd name="connsiteY6" fmla="*/ 576943 h 576943"/>
                  <a:gd name="connsiteX7" fmla="*/ 0 w 3528367"/>
                  <a:gd name="connsiteY7" fmla="*/ 519249 h 576943"/>
                  <a:gd name="connsiteX8" fmla="*/ 0 w 3528367"/>
                  <a:gd name="connsiteY8" fmla="*/ 57694 h 576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28367" h="576943">
                    <a:moveTo>
                      <a:pt x="0" y="57694"/>
                    </a:moveTo>
                    <a:cubicBezTo>
                      <a:pt x="0" y="25830"/>
                      <a:pt x="25830" y="0"/>
                      <a:pt x="57694" y="0"/>
                    </a:cubicBezTo>
                    <a:lnTo>
                      <a:pt x="3470673" y="0"/>
                    </a:lnTo>
                    <a:cubicBezTo>
                      <a:pt x="3502537" y="0"/>
                      <a:pt x="3528367" y="25830"/>
                      <a:pt x="3528367" y="57694"/>
                    </a:cubicBezTo>
                    <a:lnTo>
                      <a:pt x="3528367" y="519249"/>
                    </a:lnTo>
                    <a:cubicBezTo>
                      <a:pt x="3528367" y="551113"/>
                      <a:pt x="3502537" y="576943"/>
                      <a:pt x="3470673" y="576943"/>
                    </a:cubicBezTo>
                    <a:lnTo>
                      <a:pt x="57694" y="576943"/>
                    </a:lnTo>
                    <a:cubicBezTo>
                      <a:pt x="25830" y="576943"/>
                      <a:pt x="0" y="551113"/>
                      <a:pt x="0" y="519249"/>
                    </a:cubicBezTo>
                    <a:lnTo>
                      <a:pt x="0" y="57694"/>
                    </a:lnTo>
                    <a:close/>
                  </a:path>
                </a:pathLst>
              </a:custGeom>
              <a:solidFill>
                <a:srgbClr val="0070C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4681519"/>
                  <a:satOff val="-5839"/>
                  <a:lumOff val="1373"/>
                  <a:alphaOff val="0"/>
                </a:schemeClr>
              </a:fillRef>
              <a:effectRef idx="0">
                <a:schemeClr val="accent2">
                  <a:hueOff val="4681519"/>
                  <a:satOff val="-5839"/>
                  <a:lumOff val="1373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805277" tIns="41910" rIns="41911" bIns="41910" anchor="ctr"/>
              <a:lstStyle/>
              <a:p>
                <a:pPr algn="r"/>
                <a:endParaRPr lang="ru-RU" sz="1100" b="1">
                  <a:solidFill>
                    <a:srgbClr val="FFFFFF"/>
                  </a:solidFill>
                  <a:latin typeface="Franklin Gothic Medium" charset="0"/>
                  <a:ea typeface="Arial" charset="0"/>
                  <a:cs typeface="Arial" charset="0"/>
                </a:endParaRPr>
              </a:p>
              <a:p>
                <a:pPr algn="r"/>
                <a:r>
                  <a:rPr lang="ru-RU" sz="1000" b="1">
                    <a:solidFill>
                      <a:srgbClr val="FFFFFF"/>
                    </a:solidFill>
                    <a:latin typeface="DINCyr-Regular" charset="0"/>
                    <a:ea typeface="Arial" charset="0"/>
                    <a:cs typeface="Arial" charset="0"/>
                  </a:rPr>
                  <a:t>Институт стандартов Израиля </a:t>
                </a:r>
                <a:r>
                  <a:rPr lang="en-US" sz="1000" b="1">
                    <a:solidFill>
                      <a:srgbClr val="FFFFFF"/>
                    </a:solidFill>
                    <a:latin typeface="DINCyr-Regular" charset="0"/>
                    <a:ea typeface="Arial" charset="0"/>
                    <a:cs typeface="Arial" charset="0"/>
                  </a:rPr>
                  <a:t>(SII)</a:t>
                </a:r>
                <a:endParaRPr lang="ru-RU" sz="1000" b="1">
                  <a:solidFill>
                    <a:srgbClr val="FFFFFF"/>
                  </a:solidFill>
                  <a:latin typeface="DINCyr-Regular" charset="0"/>
                  <a:ea typeface="Arial" charset="0"/>
                  <a:cs typeface="Arial" charset="0"/>
                </a:endParaRPr>
              </a:p>
              <a:p>
                <a:pPr algn="r"/>
                <a:endParaRPr lang="ru-RU" sz="11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24" name="Полилиния 23"/>
            <p:cNvSpPr/>
            <p:nvPr/>
          </p:nvSpPr>
          <p:spPr bwMode="auto">
            <a:xfrm>
              <a:off x="5501392" y="1500716"/>
              <a:ext cx="3461069" cy="549628"/>
            </a:xfrm>
            <a:custGeom>
              <a:avLst/>
              <a:gdLst>
                <a:gd name="connsiteX0" fmla="*/ 0 w 3528367"/>
                <a:gd name="connsiteY0" fmla="*/ 57694 h 576943"/>
                <a:gd name="connsiteX1" fmla="*/ 57694 w 3528367"/>
                <a:gd name="connsiteY1" fmla="*/ 0 h 576943"/>
                <a:gd name="connsiteX2" fmla="*/ 3470673 w 3528367"/>
                <a:gd name="connsiteY2" fmla="*/ 0 h 576943"/>
                <a:gd name="connsiteX3" fmla="*/ 3528367 w 3528367"/>
                <a:gd name="connsiteY3" fmla="*/ 57694 h 576943"/>
                <a:gd name="connsiteX4" fmla="*/ 3528367 w 3528367"/>
                <a:gd name="connsiteY4" fmla="*/ 519249 h 576943"/>
                <a:gd name="connsiteX5" fmla="*/ 3470673 w 3528367"/>
                <a:gd name="connsiteY5" fmla="*/ 576943 h 576943"/>
                <a:gd name="connsiteX6" fmla="*/ 57694 w 3528367"/>
                <a:gd name="connsiteY6" fmla="*/ 576943 h 576943"/>
                <a:gd name="connsiteX7" fmla="*/ 0 w 3528367"/>
                <a:gd name="connsiteY7" fmla="*/ 519249 h 576943"/>
                <a:gd name="connsiteX8" fmla="*/ 0 w 3528367"/>
                <a:gd name="connsiteY8" fmla="*/ 57694 h 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28367" h="576943">
                  <a:moveTo>
                    <a:pt x="0" y="57694"/>
                  </a:moveTo>
                  <a:cubicBezTo>
                    <a:pt x="0" y="25830"/>
                    <a:pt x="25830" y="0"/>
                    <a:pt x="57694" y="0"/>
                  </a:cubicBezTo>
                  <a:lnTo>
                    <a:pt x="3470673" y="0"/>
                  </a:lnTo>
                  <a:cubicBezTo>
                    <a:pt x="3502537" y="0"/>
                    <a:pt x="3528367" y="25830"/>
                    <a:pt x="3528367" y="57694"/>
                  </a:cubicBezTo>
                  <a:lnTo>
                    <a:pt x="3528367" y="519249"/>
                  </a:lnTo>
                  <a:cubicBezTo>
                    <a:pt x="3528367" y="551113"/>
                    <a:pt x="3502537" y="576943"/>
                    <a:pt x="3470673" y="576943"/>
                  </a:cubicBezTo>
                  <a:lnTo>
                    <a:pt x="57694" y="576943"/>
                  </a:lnTo>
                  <a:cubicBezTo>
                    <a:pt x="25830" y="576943"/>
                    <a:pt x="0" y="551113"/>
                    <a:pt x="0" y="519249"/>
                  </a:cubicBezTo>
                  <a:lnTo>
                    <a:pt x="0" y="57694"/>
                  </a:ln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05277" tIns="41910" rIns="41911" bIns="41910" anchor="ctr"/>
            <a:lstStyle/>
            <a:p>
              <a:pPr algn="r" defTabSz="488950">
                <a:lnSpc>
                  <a:spcPct val="90000"/>
                </a:lnSpc>
                <a:spcAft>
                  <a:spcPct val="35000"/>
                </a:spcAft>
              </a:pPr>
              <a:endParaRPr lang="ru-RU" sz="1000" b="1">
                <a:solidFill>
                  <a:srgbClr val="FFFFFF"/>
                </a:solidFill>
                <a:latin typeface="DINCyr-Regular" charset="0"/>
                <a:ea typeface="Arial" charset="0"/>
                <a:cs typeface="Arial" charset="0"/>
              </a:endParaRPr>
            </a:p>
            <a:p>
              <a:pPr algn="r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000" b="1">
                  <a:solidFill>
                    <a:srgbClr val="FFFFFF"/>
                  </a:solidFill>
                  <a:latin typeface="DINCyr-Regular" charset="0"/>
                  <a:ea typeface="Arial" charset="0"/>
                  <a:cs typeface="Arial" charset="0"/>
                </a:rPr>
                <a:t>Британский институт стандартов </a:t>
              </a:r>
            </a:p>
            <a:p>
              <a:pPr algn="r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000" b="1">
                  <a:solidFill>
                    <a:srgbClr val="FFFFFF"/>
                  </a:solidFill>
                  <a:latin typeface="DINCyr-Regular" charset="0"/>
                  <a:ea typeface="Arial" charset="0"/>
                  <a:cs typeface="Arial" charset="0"/>
                </a:rPr>
                <a:t>(</a:t>
              </a:r>
              <a:r>
                <a:rPr lang="en-US" sz="1000" b="1">
                  <a:solidFill>
                    <a:srgbClr val="FFFFFF"/>
                  </a:solidFill>
                  <a:latin typeface="DINCyr-Regular" charset="0"/>
                  <a:ea typeface="Arial" charset="0"/>
                  <a:cs typeface="Arial" charset="0"/>
                </a:rPr>
                <a:t>BSI) </a:t>
              </a:r>
              <a:endParaRPr lang="ru-RU" sz="1000" b="1">
                <a:solidFill>
                  <a:srgbClr val="FFFFFF"/>
                </a:solidFill>
                <a:latin typeface="DINCyr-Regular" charset="0"/>
                <a:ea typeface="Arial" charset="0"/>
                <a:cs typeface="Arial" charset="0"/>
              </a:endParaRPr>
            </a:p>
            <a:p>
              <a:pPr algn="r" defTabSz="488950">
                <a:lnSpc>
                  <a:spcPct val="90000"/>
                </a:lnSpc>
                <a:spcAft>
                  <a:spcPct val="35000"/>
                </a:spcAft>
              </a:pPr>
              <a:endParaRPr lang="ru-RU" sz="1100" b="1">
                <a:solidFill>
                  <a:srgbClr val="FFFFFF"/>
                </a:solidFill>
                <a:latin typeface="Franklin Gothic Medium" charset="0"/>
                <a:ea typeface="Arial" charset="0"/>
                <a:cs typeface="Arial" charset="0"/>
              </a:endParaRPr>
            </a:p>
          </p:txBody>
        </p:sp>
      </p:grpSp>
      <p:pic>
        <p:nvPicPr>
          <p:cNvPr id="1229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3" y="1641475"/>
            <a:ext cx="665162" cy="334963"/>
          </a:xfrm>
          <a:prstGeom prst="rect">
            <a:avLst/>
          </a:prstGeom>
          <a:noFill/>
          <a:ln w="9525" cap="sq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Скругленный прямоугольник 43"/>
          <p:cNvSpPr/>
          <p:nvPr/>
        </p:nvSpPr>
        <p:spPr bwMode="auto">
          <a:xfrm>
            <a:off x="5661469" y="2640132"/>
            <a:ext cx="662656" cy="353560"/>
          </a:xfrm>
          <a:prstGeom prst="roundRect">
            <a:avLst>
              <a:gd name="adj" fmla="val 10000"/>
            </a:avLst>
          </a:prstGeom>
          <a:blipFill>
            <a:blip r:embed="rId4" cstate="print">
              <a:extLst/>
            </a:blip>
            <a:srcRect/>
            <a:stretch>
              <a:fillRect t="-2000" b="-2000"/>
            </a:stretch>
          </a:blipFill>
          <a:ln w="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297" name="Рисунок 4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1425575"/>
            <a:ext cx="354013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Рисунок 4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1138238"/>
            <a:ext cx="5683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25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4657725"/>
            <a:ext cx="581025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Рисунок 4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4159250"/>
            <a:ext cx="7429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01" name="Группа 59"/>
          <p:cNvGrpSpPr>
            <a:grpSpLocks/>
          </p:cNvGrpSpPr>
          <p:nvPr/>
        </p:nvGrpSpPr>
        <p:grpSpPr bwMode="auto">
          <a:xfrm>
            <a:off x="287338" y="5178425"/>
            <a:ext cx="588962" cy="369888"/>
            <a:chOff x="287668" y="5178440"/>
            <a:chExt cx="588962" cy="369887"/>
          </a:xfrm>
        </p:grpSpPr>
        <p:sp>
          <p:nvSpPr>
            <p:cNvPr id="51" name="Прямоугольник 50"/>
            <p:cNvSpPr/>
            <p:nvPr/>
          </p:nvSpPr>
          <p:spPr bwMode="auto">
            <a:xfrm>
              <a:off x="287668" y="5178440"/>
              <a:ext cx="588962" cy="36988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>
                  <a:lumMod val="65000"/>
                  <a:lumOff val="35000"/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317" name="Рисунок 10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215" y="5256548"/>
              <a:ext cx="480007" cy="203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302" name="Picture 15" descr="kazinst"/>
          <p:cNvPicPr>
            <a:picLocks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3189288"/>
            <a:ext cx="574675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3" name="Picture 13" descr="logo"/>
          <p:cNvPicPr>
            <a:picLocks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2682875"/>
            <a:ext cx="57467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21" descr="weblogo"/>
          <p:cNvPicPr>
            <a:picLocks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3695700"/>
            <a:ext cx="576263" cy="320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5" name="Picture 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171575"/>
            <a:ext cx="581025" cy="35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6" name="Picture 3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665288"/>
            <a:ext cx="546100" cy="363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7" name="Рисунок 58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4170363"/>
            <a:ext cx="5873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5" descr="logo_DIN"/>
          <p:cNvPicPr>
            <a:picLocks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2"/>
          <a:stretch>
            <a:fillRect/>
          </a:stretch>
        </p:blipFill>
        <p:spPr bwMode="auto">
          <a:xfrm>
            <a:off x="5721350" y="3616325"/>
            <a:ext cx="565150" cy="365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9" name="Рисунок 61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193925"/>
            <a:ext cx="509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Рисунок 62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3173413"/>
            <a:ext cx="7143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Полилиния 37"/>
          <p:cNvSpPr/>
          <p:nvPr/>
        </p:nvSpPr>
        <p:spPr>
          <a:xfrm>
            <a:off x="2339752" y="1124744"/>
            <a:ext cx="4829964" cy="4414554"/>
          </a:xfrm>
          <a:custGeom>
            <a:avLst/>
            <a:gdLst>
              <a:gd name="connsiteX0" fmla="*/ 0 w 5112567"/>
              <a:gd name="connsiteY0" fmla="*/ 2556284 h 5112567"/>
              <a:gd name="connsiteX1" fmla="*/ 2556284 w 5112567"/>
              <a:gd name="connsiteY1" fmla="*/ 0 h 5112567"/>
              <a:gd name="connsiteX2" fmla="*/ 5112568 w 5112567"/>
              <a:gd name="connsiteY2" fmla="*/ 2556284 h 5112567"/>
              <a:gd name="connsiteX3" fmla="*/ 2556284 w 5112567"/>
              <a:gd name="connsiteY3" fmla="*/ 5112568 h 5112567"/>
              <a:gd name="connsiteX4" fmla="*/ 0 w 5112567"/>
              <a:gd name="connsiteY4" fmla="*/ 2556284 h 511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2567" h="5112567">
                <a:moveTo>
                  <a:pt x="0" y="2556284"/>
                </a:moveTo>
                <a:cubicBezTo>
                  <a:pt x="0" y="1144487"/>
                  <a:pt x="1144487" y="0"/>
                  <a:pt x="2556284" y="0"/>
                </a:cubicBezTo>
                <a:cubicBezTo>
                  <a:pt x="3968081" y="0"/>
                  <a:pt x="5112568" y="1144487"/>
                  <a:pt x="5112568" y="2556284"/>
                </a:cubicBezTo>
                <a:cubicBezTo>
                  <a:pt x="5112568" y="3968081"/>
                  <a:pt x="3968081" y="5112568"/>
                  <a:pt x="2556284" y="5112568"/>
                </a:cubicBezTo>
                <a:cubicBezTo>
                  <a:pt x="1144487" y="5112568"/>
                  <a:pt x="0" y="3968081"/>
                  <a:pt x="0" y="2556284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25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0">
            <a:schemeClr val="l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vert="vert270" lIns="779198" tIns="779198" rIns="779198" bIns="779198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ru-RU" sz="2000" dirty="0">
              <a:solidFill>
                <a:schemeClr val="accent6"/>
              </a:solidFill>
            </a:endParaRPr>
          </a:p>
        </p:txBody>
      </p:sp>
      <p:pic>
        <p:nvPicPr>
          <p:cNvPr id="12314" name="Picture 96" descr="http://www.sii.org.il/sip_storage/FILES/0/1830.jp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581525"/>
            <a:ext cx="6477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5" name="Picture 6" descr="MNCALogo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084763"/>
            <a:ext cx="390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68413"/>
            <a:ext cx="4103688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0825" y="188913"/>
            <a:ext cx="86423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  <a:latin typeface="Arial"/>
                <a:cs typeface="Arial"/>
              </a:rPr>
              <a:t>ПРИМЕРЫ </a:t>
            </a:r>
            <a:r>
              <a:rPr lang="ru-RU" sz="2000" b="1" dirty="0" smtClean="0">
                <a:solidFill>
                  <a:schemeClr val="accent1"/>
                </a:solidFill>
                <a:latin typeface="Arial"/>
                <a:cs typeface="Arial"/>
              </a:rPr>
              <a:t>КАЧЕСТВА </a:t>
            </a:r>
            <a:r>
              <a:rPr lang="ru-RU" sz="2000" b="1" dirty="0">
                <a:solidFill>
                  <a:schemeClr val="accent1"/>
                </a:solidFill>
                <a:latin typeface="Arial"/>
                <a:cs typeface="Arial"/>
              </a:rPr>
              <a:t/>
            </a:r>
            <a:br>
              <a:rPr lang="ru-RU" sz="2000" b="1" dirty="0">
                <a:solidFill>
                  <a:schemeClr val="accent1"/>
                </a:solidFill>
                <a:latin typeface="Arial"/>
                <a:cs typeface="Arial"/>
              </a:rPr>
            </a:br>
            <a:r>
              <a:rPr lang="ru-RU" sz="2000" b="1" dirty="0">
                <a:solidFill>
                  <a:schemeClr val="accent1"/>
                </a:solidFill>
                <a:latin typeface="Arial"/>
                <a:cs typeface="Arial"/>
              </a:rPr>
              <a:t>ПРОЕКТОВ СТАНДАРТОВ</a:t>
            </a:r>
          </a:p>
        </p:txBody>
      </p:sp>
      <p:pic>
        <p:nvPicPr>
          <p:cNvPr id="13316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052513"/>
            <a:ext cx="3379788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141663"/>
            <a:ext cx="30765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628775"/>
            <a:ext cx="3179763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188913"/>
            <a:ext cx="86423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cap="all" dirty="0">
                <a:solidFill>
                  <a:schemeClr val="accent1"/>
                </a:solidFill>
                <a:latin typeface="Arial"/>
                <a:cs typeface="Arial"/>
              </a:rPr>
              <a:t>Доходы от распространения стандартов</a:t>
            </a:r>
            <a:br>
              <a:rPr lang="ru-RU" sz="2000" b="1" cap="all" dirty="0">
                <a:solidFill>
                  <a:schemeClr val="accent1"/>
                </a:solidFill>
                <a:latin typeface="Arial"/>
                <a:cs typeface="Arial"/>
              </a:rPr>
            </a:br>
            <a:r>
              <a:rPr lang="ru-RU" sz="2000" b="1" cap="all" dirty="0">
                <a:solidFill>
                  <a:schemeClr val="accent1"/>
                </a:solidFill>
                <a:latin typeface="Arial"/>
                <a:cs typeface="Arial"/>
              </a:rPr>
              <a:t>и затраты государства на ПРНС</a:t>
            </a:r>
          </a:p>
        </p:txBody>
      </p:sp>
      <p:pic>
        <p:nvPicPr>
          <p:cNvPr id="14339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17600"/>
            <a:ext cx="7329488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188640"/>
            <a:ext cx="8642350" cy="11430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/>
            <a:r>
              <a:rPr lang="ru-RU" sz="2000" b="1" cap="all" dirty="0">
                <a:solidFill>
                  <a:schemeClr val="accent1"/>
                </a:solidFill>
                <a:latin typeface="Arial"/>
                <a:cs typeface="Arial"/>
              </a:rPr>
              <a:t>ГОСТ Р 1.0-2012 </a:t>
            </a:r>
            <a:r>
              <a:rPr lang="ru-RU" sz="2000" b="1" cap="all" dirty="0" smtClean="0">
                <a:solidFill>
                  <a:schemeClr val="accent1"/>
                </a:solidFill>
                <a:latin typeface="Arial"/>
                <a:cs typeface="Arial"/>
              </a:rPr>
              <a:t>СТАНДАРТИЗАЦИЯ </a:t>
            </a:r>
            <a:r>
              <a:rPr lang="ru-RU" sz="2000" b="1" cap="all" dirty="0">
                <a:solidFill>
                  <a:schemeClr val="accent1"/>
                </a:solidFill>
                <a:latin typeface="Arial"/>
                <a:cs typeface="Arial"/>
              </a:rPr>
              <a:t>В РОССИЙСКОЙ ФЕДЕРАЦИИ. ОСНОВНЫЕ </a:t>
            </a:r>
            <a:r>
              <a:rPr lang="ru-RU" sz="2000" b="1" cap="all" dirty="0" smtClean="0">
                <a:solidFill>
                  <a:schemeClr val="accent1"/>
                </a:solidFill>
                <a:latin typeface="Arial"/>
                <a:cs typeface="Arial"/>
              </a:rPr>
              <a:t>ПОЛОЖЕНИЯ</a:t>
            </a:r>
            <a:endParaRPr lang="ru-RU" sz="2000" b="1" cap="all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1029" name="Прямоугольник 2"/>
          <p:cNvSpPr>
            <a:spLocks noChangeArrowheads="1"/>
          </p:cNvSpPr>
          <p:nvPr/>
        </p:nvSpPr>
        <p:spPr bwMode="auto">
          <a:xfrm>
            <a:off x="2555776" y="1628800"/>
            <a:ext cx="626427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Century" charset="0"/>
              </a:rPr>
              <a:t>7.4 </a:t>
            </a:r>
            <a:r>
              <a:rPr lang="ru-RU" sz="2000" u="sng" dirty="0">
                <a:uFill>
                  <a:solidFill>
                    <a:srgbClr val="FF0000"/>
                  </a:solidFill>
                </a:uFill>
                <a:latin typeface="Century" charset="0"/>
              </a:rPr>
              <a:t>Исключительное право официального опубликования и распространения</a:t>
            </a:r>
            <a:r>
              <a:rPr lang="ru-RU" sz="2000" dirty="0">
                <a:latin typeface="Century" charset="0"/>
              </a:rPr>
              <a:t> в установленном порядке национальных </a:t>
            </a:r>
            <a:r>
              <a:rPr lang="ru-RU" sz="2000" u="sng" dirty="0">
                <a:uFill>
                  <a:solidFill>
                    <a:srgbClr val="FF0000"/>
                  </a:solidFill>
                </a:uFill>
                <a:latin typeface="Century" charset="0"/>
              </a:rPr>
              <a:t>стандартов</a:t>
            </a:r>
            <a:r>
              <a:rPr lang="ru-RU" sz="2000" dirty="0">
                <a:latin typeface="Century" charset="0"/>
              </a:rPr>
              <a:t> и общероссийских классификаторов </a:t>
            </a:r>
            <a:r>
              <a:rPr lang="ru-RU" sz="2000" u="sng" dirty="0">
                <a:uFill>
                  <a:solidFill>
                    <a:srgbClr val="FF0000"/>
                  </a:solidFill>
                </a:uFill>
                <a:latin typeface="Century" charset="0"/>
              </a:rPr>
              <a:t>принадлежит национальному органу по стандартизации</a:t>
            </a:r>
            <a:r>
              <a:rPr lang="ru-RU" sz="2000" dirty="0">
                <a:latin typeface="Century" charset="0"/>
              </a:rPr>
              <a:t>.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79388" y="1844675"/>
          <a:ext cx="1882775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Acrobat Document" r:id="rId3" imgW="5666994" imgH="8019860" progId="Acrobat.Document.11">
                  <p:embed/>
                </p:oleObj>
              </mc:Choice>
              <mc:Fallback>
                <p:oleObj name="Acrobat Document" r:id="rId3" imgW="5666994" imgH="8019860" progId="Acrobat.Document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844675"/>
                        <a:ext cx="1882775" cy="266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827088" y="3284538"/>
          <a:ext cx="1657350" cy="234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Acrobat Document" r:id="rId5" imgW="5666994" imgH="8019860" progId="Acrobat.Document.11">
                  <p:embed/>
                </p:oleObj>
              </mc:Choice>
              <mc:Fallback>
                <p:oleObj name="Acrobat Document" r:id="rId5" imgW="5666994" imgH="8019860" progId="Acrobat.Document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284538"/>
                        <a:ext cx="1657350" cy="234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0825" y="333375"/>
            <a:ext cx="8642350" cy="57534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chemeClr val="accent1"/>
                </a:solidFill>
                <a:latin typeface="Arial"/>
                <a:cs typeface="Arial"/>
              </a:rPr>
              <a:t>ЗАРУБЕЖНЫЙ ОПЫТ РАСПРОСТРАНЕНИЯ СТАНДАРТОВ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875078"/>
              </p:ext>
            </p:extLst>
          </p:nvPr>
        </p:nvGraphicFramePr>
        <p:xfrm>
          <a:off x="250825" y="1125538"/>
          <a:ext cx="8461375" cy="4392614"/>
        </p:xfrm>
        <a:graphic>
          <a:graphicData uri="http://schemas.openxmlformats.org/drawingml/2006/table">
            <a:tbl>
              <a:tblPr/>
              <a:tblGrid>
                <a:gridCol w="2952750"/>
                <a:gridCol w="4032250"/>
                <a:gridCol w="1476375"/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Страна 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0616" marR="6061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Распространитель стандартов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0616" marR="6061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Доходы от продаж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0616" marR="6061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955675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Международная организация по стандартизации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ISO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0616" marR="606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Национальные органы по стандартизации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(согласно 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лицензии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ISO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0616" marR="606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80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%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0616" marR="606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Австрия</a:t>
                      </a:r>
                    </a:p>
                  </a:txBody>
                  <a:tcPr marL="60616" marR="606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Дочерняя компания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ASI – 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DINCyr-Regular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Austrian Standards plus GmbH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DINCyr-Regular" charset="0"/>
                        <a:ea typeface="Arial" charset="0"/>
                        <a:cs typeface="Arial" charset="0"/>
                      </a:endParaRPr>
                    </a:p>
                  </a:txBody>
                  <a:tcPr marL="60616" marR="606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95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% 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DINCyr-Regular" charset="0"/>
                        <a:ea typeface="Arial" charset="0"/>
                        <a:cs typeface="Arial" charset="0"/>
                      </a:endParaRPr>
                    </a:p>
                  </a:txBody>
                  <a:tcPr marL="60616" marR="606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Великобритания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0616" marR="606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Британский институт стандартов (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BSI</a:t>
                      </a: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0616" marR="606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47 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%</a:t>
                      </a:r>
                    </a:p>
                  </a:txBody>
                  <a:tcPr marL="60616" marR="606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Германия</a:t>
                      </a:r>
                    </a:p>
                    <a:p>
                      <a:pPr marL="10795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0616" marR="606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Дочерняя организация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DIN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 – издательство «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Beuth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Verlag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 GmbH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»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0616" marR="606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64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%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0616" marR="606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Франция</a:t>
                      </a:r>
                    </a:p>
                  </a:txBody>
                  <a:tcPr marL="60616" marR="606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Французская организация по стандартизации (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AFNOR</a:t>
                      </a: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0616" marR="606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latin typeface="DINCyr-Regular" charset="0"/>
                          <a:ea typeface="Arial" charset="0"/>
                          <a:cs typeface="Arial" charset="0"/>
                        </a:rPr>
                        <a:t>30 % 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0616" marR="606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Grafik 6" descr="light-0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6738"/>
            <a:ext cx="9144000" cy="375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Grafik 11" descr="lights_ppt_sta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itel 5"/>
          <p:cNvSpPr>
            <a:spLocks noGrp="1"/>
          </p:cNvSpPr>
          <p:nvPr>
            <p:ph type="ctrTitle" idx="4294967295"/>
          </p:nvPr>
        </p:nvSpPr>
        <p:spPr bwMode="auto">
          <a:xfrm>
            <a:off x="0" y="4437063"/>
            <a:ext cx="9144000" cy="8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>
                <a:solidFill>
                  <a:schemeClr val="tx2"/>
                </a:solidFill>
                <a:latin typeface="Kelson Sans RU" charset="0"/>
              </a:rPr>
              <a:t>Спасибо за внимание!</a:t>
            </a:r>
            <a:endParaRPr lang="de-DE">
              <a:solidFill>
                <a:schemeClr val="tx2"/>
              </a:solidFill>
              <a:latin typeface="Kelson Sans RU" charset="0"/>
            </a:endParaRPr>
          </a:p>
        </p:txBody>
      </p:sp>
      <p:pic>
        <p:nvPicPr>
          <p:cNvPr id="16389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92150"/>
            <a:ext cx="569753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113"/>
            <a:ext cx="295275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ightsOn">
  <a:themeElements>
    <a:clrScheme name="Blue_Moving_Lights">
      <a:dk1>
        <a:srgbClr val="3C3C3C"/>
      </a:dk1>
      <a:lt1>
        <a:srgbClr val="64645A"/>
      </a:lt1>
      <a:dk2>
        <a:srgbClr val="FFFFF0"/>
      </a:dk2>
      <a:lt2>
        <a:srgbClr val="D2D2BE"/>
      </a:lt2>
      <a:accent1>
        <a:srgbClr val="0F4D78"/>
      </a:accent1>
      <a:accent2>
        <a:srgbClr val="82BEE6"/>
      </a:accent2>
      <a:accent3>
        <a:srgbClr val="647300"/>
      </a:accent3>
      <a:accent4>
        <a:srgbClr val="AF8700"/>
      </a:accent4>
      <a:accent5>
        <a:srgbClr val="B4DCF5"/>
      </a:accent5>
      <a:accent6>
        <a:srgbClr val="006464"/>
      </a:accent6>
      <a:hlink>
        <a:srgbClr val="FFA000"/>
      </a:hlink>
      <a:folHlink>
        <a:srgbClr val="006EFF"/>
      </a:folHlink>
    </a:clrScheme>
    <a:fontScheme name="Другая 2">
      <a:majorFont>
        <a:latin typeface="Kelson Sans RU"/>
        <a:ea typeface=""/>
        <a:cs typeface=""/>
      </a:majorFont>
      <a:minorFont>
        <a:latin typeface="DINCyr-Regula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4421</TotalTime>
  <Words>389</Words>
  <Application>Microsoft Office PowerPoint</Application>
  <PresentationFormat>Экран (4:3)</PresentationFormat>
  <Paragraphs>123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LightsOn</vt:lpstr>
      <vt:lpstr>Acrobat Document</vt:lpstr>
      <vt:lpstr> информационное обеспечение российской системы стандартизации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booboo</dc:creator>
  <cp:lastModifiedBy>Анастасия Андр. Шашечкина</cp:lastModifiedBy>
  <cp:revision>498</cp:revision>
  <cp:lastPrinted>2015-01-28T09:00:41Z</cp:lastPrinted>
  <dcterms:created xsi:type="dcterms:W3CDTF">2011-04-28T14:24:50Z</dcterms:created>
  <dcterms:modified xsi:type="dcterms:W3CDTF">2016-03-17T10:56:09Z</dcterms:modified>
</cp:coreProperties>
</file>